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0" r:id="rId3"/>
    <p:sldId id="267" r:id="rId4"/>
  </p:sldIdLst>
  <p:sldSz cx="6858000" cy="12192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3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8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2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2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5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2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8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B044A-0746-4933-AE7E-EA05A4EB475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F20B7-3E88-47C9-B095-60EF5C9B0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9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s://www.etsidi.upm.es/sfs/ETSIDI/INTERNACIONAL/DOCUMENTOS/International%20Semester/International%20Semester%20Courses%20Syllabus/Numerical%20calculations%20for%20engineering%20-ETSIDI.pdf" TargetMode="External"/><Relationship Id="rId21" Type="http://schemas.openxmlformats.org/officeDocument/2006/relationships/hyperlink" Target="https://drive.upm.es/s/cg46U3uvTbJNZia" TargetMode="External"/><Relationship Id="rId42" Type="http://schemas.openxmlformats.org/officeDocument/2006/relationships/hyperlink" Target="https://www.upm.es/comun_gauss/publico/guias/2023-24/2S/GA_10II_105000005_2S_2023-24.pdf" TargetMode="External"/><Relationship Id="rId47" Type="http://schemas.openxmlformats.org/officeDocument/2006/relationships/hyperlink" Target="https://www.etsisi.upm.es/sites/default/files/distributedsystem_syllabus_etsisi22-23_semester1.pdf" TargetMode="External"/><Relationship Id="rId63" Type="http://schemas.openxmlformats.org/officeDocument/2006/relationships/hyperlink" Target="https://drive.upm.es/s/FFHB0szh4ZhGTkf" TargetMode="External"/><Relationship Id="rId68" Type="http://schemas.openxmlformats.org/officeDocument/2006/relationships/hyperlink" Target="https://www.etsisi.upm.es/sites/default/files/quantum_information_-_ga_61iw_615001052_1s_2023-24.pdf" TargetMode="External"/><Relationship Id="rId16" Type="http://schemas.openxmlformats.org/officeDocument/2006/relationships/hyperlink" Target="https://drive.upm.es/s/mAyYQl7r1gPkH3m" TargetMode="External"/><Relationship Id="rId11" Type="http://schemas.openxmlformats.org/officeDocument/2006/relationships/hyperlink" Target="https://web.montes.upm.es/wp-content/uploads/2025/01/Zoology_and_Forest_Entomology.pdf" TargetMode="External"/><Relationship Id="rId24" Type="http://schemas.openxmlformats.org/officeDocument/2006/relationships/hyperlink" Target="https://www.etsidi.upm.es/sfs/ETSIDI/INTERNACIONAL/DOCUMENTOS/International%20Semester/International%20Semester%20Courses%20Syllabus/Practical%20Internet%20of%20things%20with%20Raspberry%20Pi%20-ETSIDI.pdf" TargetMode="External"/><Relationship Id="rId32" Type="http://schemas.openxmlformats.org/officeDocument/2006/relationships/hyperlink" Target="https://drive.upm.es/s/zxMxjv5woUAfiBM" TargetMode="External"/><Relationship Id="rId37" Type="http://schemas.openxmlformats.org/officeDocument/2006/relationships/hyperlink" Target="https://drive.upm.es/s/mlz5S26MRR02NiK" TargetMode="External"/><Relationship Id="rId40" Type="http://schemas.openxmlformats.org/officeDocument/2006/relationships/hyperlink" Target="https://www.etsit.upm.es/fileadmin/documentos/servicios/internacionales/extranjeros/Syllabus_GITST/95000009_GITST_AN_INTRODUCTION_TO_ELECTRONICS.pdf" TargetMode="External"/><Relationship Id="rId45" Type="http://schemas.openxmlformats.org/officeDocument/2006/relationships/hyperlink" Target="http://www.etsit.upm.es/fileadmin/documentos/servicios/internacionales/extranjeros/Syllabus_GITST/95000028_GITST_Digital_Signal_Processing.pdf" TargetMode="External"/><Relationship Id="rId53" Type="http://schemas.openxmlformats.org/officeDocument/2006/relationships/hyperlink" Target="https://drive.upm.es/index.php/s/IBIksHLmMJyclyl" TargetMode="External"/><Relationship Id="rId58" Type="http://schemas.openxmlformats.org/officeDocument/2006/relationships/hyperlink" Target="https://www.etsist.upm.es/uploaded/1233/Intro_Machine_Learning_Aut23.pdf" TargetMode="External"/><Relationship Id="rId66" Type="http://schemas.openxmlformats.org/officeDocument/2006/relationships/hyperlink" Target="https://www.upm.es/comun_gauss/publico/guias/2024-25/2S/GA_10II_105000394_2S_2024-25.pdf" TargetMode="External"/><Relationship Id="rId74" Type="http://schemas.openxmlformats.org/officeDocument/2006/relationships/hyperlink" Target="https://www.etsisi.upm.es/sites/default/files/video_game_development_and_artificial_intelligence_-_ga_61iw_615001053_1s_2023-24_1.pdf" TargetMode="External"/><Relationship Id="rId79" Type="http://schemas.openxmlformats.org/officeDocument/2006/relationships/hyperlink" Target="https://www.etsist.upm.es/uploaded/1233/Women_in_Science_and_Technology_Spr24.pdf" TargetMode="External"/><Relationship Id="rId5" Type="http://schemas.openxmlformats.org/officeDocument/2006/relationships/hyperlink" Target="https://www.etsiaab.upm.es/sfs/ETSIAAB/Documentos%20ETSIAAB/Ingles/20504321-%20Inmunology.pdf" TargetMode="External"/><Relationship Id="rId61" Type="http://schemas.openxmlformats.org/officeDocument/2006/relationships/hyperlink" Target="https://www.etsist.upm.es/uploaded/1233/Mobile_Communications_Aut23.pdf" TargetMode="External"/><Relationship Id="rId19" Type="http://schemas.openxmlformats.org/officeDocument/2006/relationships/hyperlink" Target="https://drive.upm.es/s/grgWXRLZrIqLoQm" TargetMode="External"/><Relationship Id="rId14" Type="http://schemas.openxmlformats.org/officeDocument/2006/relationships/hyperlink" Target="https://www.etsidi.upm.es/sfs/ETSIDI/INTERNACIONAL/DOCUMENTOS/International%20Semester/International%20Semester%20Courses%20Syllabus/Drawing%20and%20sketching%20-ETSIDI.pdf" TargetMode="External"/><Relationship Id="rId22" Type="http://schemas.openxmlformats.org/officeDocument/2006/relationships/hyperlink" Target="https://drive.upm.es/s/G4RdmcQfyYezzrO" TargetMode="External"/><Relationship Id="rId27" Type="http://schemas.openxmlformats.org/officeDocument/2006/relationships/hyperlink" Target="https://drive.upm.es/s/KiGBRfzOM8Joa4H" TargetMode="External"/><Relationship Id="rId30" Type="http://schemas.openxmlformats.org/officeDocument/2006/relationships/hyperlink" Target="https://drive.upm.es/s/1JpEVcpwHS6McRo" TargetMode="External"/><Relationship Id="rId35" Type="http://schemas.openxmlformats.org/officeDocument/2006/relationships/hyperlink" Target="https://drive.upm.es/s/9Iw3oitEGtTDV8Z" TargetMode="External"/><Relationship Id="rId43" Type="http://schemas.openxmlformats.org/officeDocument/2006/relationships/hyperlink" Target="https://www.etsisi.upm.es/sites/default/files/concurrentadvancedprogramming_syllabius_etsisi22-23_semester2.pdf" TargetMode="External"/><Relationship Id="rId48" Type="http://schemas.openxmlformats.org/officeDocument/2006/relationships/hyperlink" Target="https://www.etsist.upm.es/uploaded/1233/Dynamical_Systems_Spr24.pdf" TargetMode="External"/><Relationship Id="rId56" Type="http://schemas.openxmlformats.org/officeDocument/2006/relationships/hyperlink" Target="https://www.upm.es/comun_gauss/publico/guias/2024-25/1S/GA_10II_105000395_1S_2024-25.pdf" TargetMode="External"/><Relationship Id="rId64" Type="http://schemas.openxmlformats.org/officeDocument/2006/relationships/hyperlink" Target="https://drive.upm.es/s/xixZCUfeCtDFH8m" TargetMode="External"/><Relationship Id="rId69" Type="http://schemas.openxmlformats.org/officeDocument/2006/relationships/hyperlink" Target="https://www.etsit.upm.es/fileadmin/documentos/servicios/internacionales/extranjeros/Syllabus_GITST/95000016_GITST_RANDOM_SIGNALS.pdf" TargetMode="External"/><Relationship Id="rId77" Type="http://schemas.openxmlformats.org/officeDocument/2006/relationships/hyperlink" Target="https://drive.upm.es/s/9xFI9QfIE8UOHFO" TargetMode="External"/><Relationship Id="rId8" Type="http://schemas.openxmlformats.org/officeDocument/2006/relationships/hyperlink" Target="https://drive.upm.es/index.php/s/83F7mYOtZM697j0" TargetMode="External"/><Relationship Id="rId51" Type="http://schemas.openxmlformats.org/officeDocument/2006/relationships/hyperlink" Target="https://www.etsist.upm.es/uploaded/1233/Embedded_Systems_Design_RaspberryPi_Spr24.pdf" TargetMode="External"/><Relationship Id="rId72" Type="http://schemas.openxmlformats.org/officeDocument/2006/relationships/hyperlink" Target="https://www.etsit.upm.es/fileadmin/documentos/servicios/internacionales/extranjeros/Syllabus_GITST/95000242_GITST_SPATIAL_DATA_INFRASTRUCTURE.pdf" TargetMode="External"/><Relationship Id="rId3" Type="http://schemas.openxmlformats.org/officeDocument/2006/relationships/hyperlink" Target="https://www.etsiaab.upm.es/sfs/ETSIAAB/Documentos%20ETSIAAB/Ingles/20504323-%20Biomics.pdf" TargetMode="External"/><Relationship Id="rId12" Type="http://schemas.openxmlformats.org/officeDocument/2006/relationships/hyperlink" Target="https://www.upm.es/comun_gauss/publico/guias/2022-23/1S/GA_54IE_545000094_1S_2022-23.pdf" TargetMode="External"/><Relationship Id="rId17" Type="http://schemas.openxmlformats.org/officeDocument/2006/relationships/hyperlink" Target="https://drive.upm.es/s/YAKkE6I2URazeq1" TargetMode="External"/><Relationship Id="rId25" Type="http://schemas.openxmlformats.org/officeDocument/2006/relationships/hyperlink" Target="https://drive.upm.es/s/JAGG1bsBxAVpugm" TargetMode="External"/><Relationship Id="rId33" Type="http://schemas.openxmlformats.org/officeDocument/2006/relationships/hyperlink" Target="https://drive.upm.es/s/NDnYtUlDi17Zmzm" TargetMode="External"/><Relationship Id="rId38" Type="http://schemas.openxmlformats.org/officeDocument/2006/relationships/hyperlink" Target="https://drive.upm.es/s/rHguJkpSn30sxUs" TargetMode="External"/><Relationship Id="rId46" Type="http://schemas.openxmlformats.org/officeDocument/2006/relationships/hyperlink" Target="https://www.etsisi.upm.es/sites/default/files/digitalsignalprocessing_syllabusetsisi22-23_secondsemester.pdf" TargetMode="External"/><Relationship Id="rId59" Type="http://schemas.openxmlformats.org/officeDocument/2006/relationships/hyperlink" Target="https://drive.upm.es/index.php/s/sfsVsxOyThpjTy9" TargetMode="External"/><Relationship Id="rId67" Type="http://schemas.openxmlformats.org/officeDocument/2006/relationships/hyperlink" Target="https://www.upm.es/comun_gauss/publico/guias/2024-25/2S/GA_10II_105000443_2S_2024-25.pdf" TargetMode="External"/><Relationship Id="rId20" Type="http://schemas.openxmlformats.org/officeDocument/2006/relationships/hyperlink" Target="https://drive.upm.es/s/lSRpR1qX0n0RTeU" TargetMode="External"/><Relationship Id="rId41" Type="http://schemas.openxmlformats.org/officeDocument/2006/relationships/hyperlink" Target="https://www.etsisi.upm.es/sites/default/files/bioinspired_algorithms_for_optimization_-_ga_61iw_615001055_2s_2023-24.pdf" TargetMode="External"/><Relationship Id="rId54" Type="http://schemas.openxmlformats.org/officeDocument/2006/relationships/hyperlink" Target="https://www.etsisi.upm.es/sites/default/files/information_coding_syllabus_etsisi22-23semester1.pdf" TargetMode="External"/><Relationship Id="rId62" Type="http://schemas.openxmlformats.org/officeDocument/2006/relationships/hyperlink" Target="https://drive.upm.es/s/a0DGsCzpL4hrjkf" TargetMode="External"/><Relationship Id="rId70" Type="http://schemas.openxmlformats.org/officeDocument/2006/relationships/hyperlink" Target="https://www.etsit.upm.es/fileadmin/documentos/servicios/internacionales/extranjeros/Syllabus_GITST/95000015_GITST_SIGNALS_AND_SYSTEMS.pdf" TargetMode="External"/><Relationship Id="rId75" Type="http://schemas.openxmlformats.org/officeDocument/2006/relationships/hyperlink" Target="https://www.etsisi.upm.es/sites/default/files/web_development_syllabus_etsisi22-23semester1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eb.montes.upm.es/wp-content/uploads/2025/01/MULTIPLE_USES_OF_NATURAL_PRODUCTS_GIF-GIMN_ETSIMFMN.pdf" TargetMode="External"/><Relationship Id="rId15" Type="http://schemas.openxmlformats.org/officeDocument/2006/relationships/hyperlink" Target="https://drive.upm.es/s/aNYo6x80i7MpxaM" TargetMode="External"/><Relationship Id="rId23" Type="http://schemas.openxmlformats.org/officeDocument/2006/relationships/hyperlink" Target="https://drive.upm.es/s/k9q5jViBI0Nc8x5" TargetMode="External"/><Relationship Id="rId28" Type="http://schemas.openxmlformats.org/officeDocument/2006/relationships/hyperlink" Target="https://drive.upm.es/s/zK4bMOqogrniStU" TargetMode="External"/><Relationship Id="rId36" Type="http://schemas.openxmlformats.org/officeDocument/2006/relationships/hyperlink" Target="https://drive.upm.es/s/hmC9b6FgbRIyWLy" TargetMode="External"/><Relationship Id="rId49" Type="http://schemas.openxmlformats.org/officeDocument/2006/relationships/hyperlink" Target="https://drive.upm.es/index.php/s/hT5GD1KFrcDZGO6" TargetMode="External"/><Relationship Id="rId57" Type="http://schemas.openxmlformats.org/officeDocument/2006/relationships/hyperlink" Target="https://www.etsist.upm.es/uploaded/1233/Intro_Artif_Intel_inTheCloud_Spr24.pdf" TargetMode="External"/><Relationship Id="rId10" Type="http://schemas.openxmlformats.org/officeDocument/2006/relationships/hyperlink" Target="https://www.etsiaab.upm.es/sfs/ETSIAAB/Documentos%20ETSIAAB/Ingles/20504324-%20Virology.pdf" TargetMode="External"/><Relationship Id="rId31" Type="http://schemas.openxmlformats.org/officeDocument/2006/relationships/hyperlink" Target="https://drive.upm.es/s/zg0WBKxC6jXU2bT" TargetMode="External"/><Relationship Id="rId44" Type="http://schemas.openxmlformats.org/officeDocument/2006/relationships/hyperlink" Target="https://www.etsit.upm.es/fileadmin/documentos/servicios/internacionales/extranjeros/Syllabus_GITST/95000018_GITST_DIGITAL_ELECTRONICS.pdf" TargetMode="External"/><Relationship Id="rId52" Type="http://schemas.openxmlformats.org/officeDocument/2006/relationships/hyperlink" Target="https://www.etsisi.upm.es/sites/default/files/embedded_systems_modelling_-_ga_61iw_615001060_2s_2023-24_1.pdf" TargetMode="External"/><Relationship Id="rId60" Type="http://schemas.openxmlformats.org/officeDocument/2006/relationships/hyperlink" Target="https://www.etsisi.upm.es/sites/default/files/mobile_app_development_-_ga_61iw_615001061_2s_2023-24.pdf" TargetMode="External"/><Relationship Id="rId65" Type="http://schemas.openxmlformats.org/officeDocument/2006/relationships/hyperlink" Target="https://www.etsisi.upm.es/sites/default/files/translatorlanguages_syllabius_etsisi22-23_semester2.pdf" TargetMode="External"/><Relationship Id="rId73" Type="http://schemas.openxmlformats.org/officeDocument/2006/relationships/hyperlink" Target="https://www.etsisi.upm.es/sites/default/files/systemadministration_syllabus_etsisi22-23_semester1.pdf" TargetMode="External"/><Relationship Id="rId78" Type="http://schemas.openxmlformats.org/officeDocument/2006/relationships/hyperlink" Target="https://drive.upm.es/s/RnyPmFpKIDs3EcT" TargetMode="External"/><Relationship Id="rId4" Type="http://schemas.openxmlformats.org/officeDocument/2006/relationships/hyperlink" Target="https://www.etsiaab.upm.es/sfs/ETSIAAB/Documentos%20ETSIAAB/Ingles/20504224-%20Bioreactors.pdf" TargetMode="External"/><Relationship Id="rId9" Type="http://schemas.openxmlformats.org/officeDocument/2006/relationships/hyperlink" Target="https://web.montes.upm.es/wp-content/uploads/2025/01/USES_OF_MEDICINAL_AND_AROMATIC-PLANTS_GIF-GIMN_ETSIMFMN.pdf" TargetMode="External"/><Relationship Id="rId13" Type="http://schemas.openxmlformats.org/officeDocument/2006/relationships/hyperlink" Target="https://drive.upm.es/s/DyvTMCCpdCbTnS1" TargetMode="External"/><Relationship Id="rId18" Type="http://schemas.openxmlformats.org/officeDocument/2006/relationships/hyperlink" Target="https://www.etsidi.upm.es/sfs/ETSIDI/INTERNACIONAL/DOCUMENTOS/International%20Semester/International%20Semester%20Courses%20Syllabus/Intellectual%20capital%20and%20knowledge%20management%20-ETSIDI.pdf" TargetMode="External"/><Relationship Id="rId39" Type="http://schemas.openxmlformats.org/officeDocument/2006/relationships/hyperlink" Target="https://www.etsit.upm.es/fileadmin/documentos/servicios/internacionales/extranjeros/Syllabus_GITST/95000020_GITST_ANALOG_ELECTRONICS.pdf" TargetMode="External"/><Relationship Id="rId34" Type="http://schemas.openxmlformats.org/officeDocument/2006/relationships/hyperlink" Target="https://drive.upm.es/s/4bguwPqLYHPjxeW" TargetMode="External"/><Relationship Id="rId50" Type="http://schemas.openxmlformats.org/officeDocument/2006/relationships/hyperlink" Target="https://www.etsit.upm.es/fileadmin/documentos/servicios/internacionales/extranjeros/Syllabus_GITST/95000013_GITST_ELECTROMAGNETICS.pdf" TargetMode="External"/><Relationship Id="rId55" Type="http://schemas.openxmlformats.org/officeDocument/2006/relationships/hyperlink" Target="https://www.etsisi.upm.es/sites/default/files/information_security_syllabus_etsisi22-23_secondsemester.pdf" TargetMode="External"/><Relationship Id="rId76" Type="http://schemas.openxmlformats.org/officeDocument/2006/relationships/hyperlink" Target="https://drive.upm.es/s/kzlqBm8FpuQiiJQ" TargetMode="External"/><Relationship Id="rId7" Type="http://schemas.openxmlformats.org/officeDocument/2006/relationships/hyperlink" Target="https://www.etsiaab.upm.es/sfs/ETSIAAB/Documentos%20ETSIAAB/Ingles/20504314-Plant%20Molecular%20Biology.pdf" TargetMode="External"/><Relationship Id="rId71" Type="http://schemas.openxmlformats.org/officeDocument/2006/relationships/hyperlink" Target="https://www.etsisi.upm.es/sites/default/files/architecturedesignsoftware_syllabusetsisi22-23_secondsemester.pdf" TargetMode="External"/><Relationship Id="rId2" Type="http://schemas.openxmlformats.org/officeDocument/2006/relationships/image" Target="../media/image1.png"/><Relationship Id="rId29" Type="http://schemas.openxmlformats.org/officeDocument/2006/relationships/hyperlink" Target="https://drive.upm.es/s/7yFbym7jhn1U91a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drive.upm.es/index.php/s/qRbIRrFw5AXIsFI" TargetMode="External"/><Relationship Id="rId18" Type="http://schemas.openxmlformats.org/officeDocument/2006/relationships/hyperlink" Target="https://drive.upm.es/s/zK4bMOqogrniStU" TargetMode="External"/><Relationship Id="rId26" Type="http://schemas.openxmlformats.org/officeDocument/2006/relationships/hyperlink" Target="https://drive.upm.es/s/mlz5S26MRR02NiK" TargetMode="External"/><Relationship Id="rId39" Type="http://schemas.openxmlformats.org/officeDocument/2006/relationships/hyperlink" Target="https://www.etsit.upm.es/fileadmin/documentos/servicios/internacionales/extranjeros/Syllabus_GITST/95000016_GITST_RANDOM_SIGNALS.pdf" TargetMode="External"/><Relationship Id="rId21" Type="http://schemas.openxmlformats.org/officeDocument/2006/relationships/hyperlink" Target="https://drive.upm.es/s/hmC9b6FgbRIyWLy" TargetMode="External"/><Relationship Id="rId34" Type="http://schemas.openxmlformats.org/officeDocument/2006/relationships/hyperlink" Target="http://www.etsit.upm.es/internacional/estudiantes-extranjeros/que-asignaturas-puedo-cursar/courses-given-in-english-at-etsit-upm-2021-22/bachelor-of-engineering-in-telecommunication-technologies-and-services.html" TargetMode="External"/><Relationship Id="rId42" Type="http://schemas.openxmlformats.org/officeDocument/2006/relationships/hyperlink" Target="https://www.etsit.upm.es/fileadmin/documentos/servicios/internacionales/extranjeros/Syllabus_GITST/95000020_GITST_ANALOG_ELECTRONICS.pdf" TargetMode="External"/><Relationship Id="rId47" Type="http://schemas.openxmlformats.org/officeDocument/2006/relationships/image" Target="../media/image1.png"/><Relationship Id="rId50" Type="http://schemas.openxmlformats.org/officeDocument/2006/relationships/image" Target="../media/image5.jpeg"/><Relationship Id="rId7" Type="http://schemas.openxmlformats.org/officeDocument/2006/relationships/hyperlink" Target="https://drive.upm.es/index.php/s/iCIDpjxtNVtHLCX" TargetMode="External"/><Relationship Id="rId2" Type="http://schemas.openxmlformats.org/officeDocument/2006/relationships/hyperlink" Target="https://www.upm.es/sfs/Rectorado/Gabinete%20del%20Rector/Planos/Acceso%20Campus%20Ciudad%20Universitaria.pdf" TargetMode="External"/><Relationship Id="rId16" Type="http://schemas.openxmlformats.org/officeDocument/2006/relationships/hyperlink" Target="https://caminos.upm.es/grado-en-ingenieria-de-materiales/#1632380427689-3d8b9405-8a2c" TargetMode="External"/><Relationship Id="rId29" Type="http://schemas.openxmlformats.org/officeDocument/2006/relationships/hyperlink" Target="https://www.montes.upm.es/sfs/montesymedionatural/English/Academic_offer_in_English/Estaticos/Course_Zoology.pdf" TargetMode="External"/><Relationship Id="rId11" Type="http://schemas.openxmlformats.org/officeDocument/2006/relationships/hyperlink" Target="https://drive.upm.es/index.php/s/83F7mYOtZM697j0" TargetMode="External"/><Relationship Id="rId24" Type="http://schemas.openxmlformats.org/officeDocument/2006/relationships/hyperlink" Target="https://drive.upm.es/s/1JpEVcpwHS6McRo" TargetMode="External"/><Relationship Id="rId32" Type="http://schemas.openxmlformats.org/officeDocument/2006/relationships/hyperlink" Target="https://web.montes.upm.es/wp-content/uploads/2025/01/Zoology_and_Forest_Entomology.pdf" TargetMode="External"/><Relationship Id="rId37" Type="http://schemas.openxmlformats.org/officeDocument/2006/relationships/hyperlink" Target="http://www.etsit.upm.es/fileadmin/documentos/servicios/internacionales/extranjeros/Syllabus_GITST/95000028_GITST_Digital_Signal_Processing.pdf" TargetMode="External"/><Relationship Id="rId40" Type="http://schemas.openxmlformats.org/officeDocument/2006/relationships/hyperlink" Target="https://www.etsit.upm.es/fileadmin/documentos/servicios/internacionales/extranjeros/Syllabus_GITST/95000015_GITST_SIGNALS_AND_SYSTEMS.pdf" TargetMode="External"/><Relationship Id="rId45" Type="http://schemas.openxmlformats.org/officeDocument/2006/relationships/hyperlink" Target="http://www.etsit.upm.es/fileadmin/documentos/servicios/internacionales/extranjeros/Syllabus_GITST/95000242_GITST_SPATIAL_DATA_INFRASTRUCTURE.pdf" TargetMode="External"/><Relationship Id="rId5" Type="http://schemas.openxmlformats.org/officeDocument/2006/relationships/hyperlink" Target="https://www.etsiaab.upm.es/sfs/ETSIAAB/Documentos%20ETSIAAB/Ingles/20504224-%20Bioreactors.pdf" TargetMode="External"/><Relationship Id="rId15" Type="http://schemas.openxmlformats.org/officeDocument/2006/relationships/hyperlink" Target="https://caminos.upm.es/como-llegar/" TargetMode="External"/><Relationship Id="rId23" Type="http://schemas.openxmlformats.org/officeDocument/2006/relationships/hyperlink" Target="https://drive.upm.es/s/7yFbym7jhn1U91a" TargetMode="External"/><Relationship Id="rId28" Type="http://schemas.openxmlformats.org/officeDocument/2006/relationships/hyperlink" Target="https://www.montes.upm.es/sfs/montesymedionatural/English/Academic_offer_in_English/Estaticos/Applied_Remote_Sensing_and_GIS-ETSIMFMN.pdf" TargetMode="External"/><Relationship Id="rId36" Type="http://schemas.openxmlformats.org/officeDocument/2006/relationships/hyperlink" Target="https://www.etsit.upm.es/fileadmin/documentos/servicios/internacionales/extranjeros/Syllabus_GITST/95000018_GITST_DIGITAL_ELECTRONICS.pdf" TargetMode="External"/><Relationship Id="rId49" Type="http://schemas.openxmlformats.org/officeDocument/2006/relationships/image" Target="../media/image4.jpeg"/><Relationship Id="rId10" Type="http://schemas.openxmlformats.org/officeDocument/2006/relationships/hyperlink" Target="https://www.etsiaab.upm.es/sfs/ETSIAAB/Documentos%20ETSIAAB/Ingles/20504314-Plant%20Molecular%20Biology.pdf" TargetMode="External"/><Relationship Id="rId19" Type="http://schemas.openxmlformats.org/officeDocument/2006/relationships/hyperlink" Target="https://drive.upm.es/s/zg0WBKxC6jXU2bT" TargetMode="External"/><Relationship Id="rId31" Type="http://schemas.openxmlformats.org/officeDocument/2006/relationships/hyperlink" Target="https://web.montes.upm.es/wp-content/uploads/2025/01/USES_OF_MEDICINAL_AND_AROMATIC-PLANTS_GIF-GIMN_ETSIMFMN.pdf" TargetMode="External"/><Relationship Id="rId44" Type="http://schemas.openxmlformats.org/officeDocument/2006/relationships/hyperlink" Target="https://www.etsit.upm.es/fileadmin/documentos/servicios/internacionales/extranjeros/Syllabus_GITST/95000242_GITST_SPATIAL_DATA_INFRASTRUCTURE.pdf" TargetMode="External"/><Relationship Id="rId52" Type="http://schemas.openxmlformats.org/officeDocument/2006/relationships/image" Target="../media/image7.png"/><Relationship Id="rId4" Type="http://schemas.openxmlformats.org/officeDocument/2006/relationships/hyperlink" Target="https://www.etsiaab.upm.es/Internacional/Studies/in_English" TargetMode="External"/><Relationship Id="rId9" Type="http://schemas.openxmlformats.org/officeDocument/2006/relationships/hyperlink" Target="https://www.etsiaab.upm.es/sfs/ETSIAAB/Documentos%20ETSIAAB/Ingles/20504323-%20Biomics.pdf" TargetMode="External"/><Relationship Id="rId14" Type="http://schemas.openxmlformats.org/officeDocument/2006/relationships/hyperlink" Target="https://www.upm.es/comun_gauss/publico/guias/2022-23/1S/GA_54IE_545000094_1S_2022-23.pdf" TargetMode="External"/><Relationship Id="rId22" Type="http://schemas.openxmlformats.org/officeDocument/2006/relationships/hyperlink" Target="https://drive.upm.es/s/KiGBRfzOM8Joa4H" TargetMode="External"/><Relationship Id="rId27" Type="http://schemas.openxmlformats.org/officeDocument/2006/relationships/hyperlink" Target="https://web.montes.upm.es/?page_id=9362" TargetMode="External"/><Relationship Id="rId30" Type="http://schemas.openxmlformats.org/officeDocument/2006/relationships/hyperlink" Target="https://web.montes.upm.es/wp-content/uploads/2025/01/MULTIPLE_USES_OF_NATURAL_PRODUCTS_GIF-GIMN_ETSIMFMN.pdf" TargetMode="External"/><Relationship Id="rId35" Type="http://schemas.openxmlformats.org/officeDocument/2006/relationships/hyperlink" Target="http://www.etsit.upm.es/fileadmin/documentos/servicios/internacionales/extranjeros/Syllabus_GITST/95000020_GITST_ANALOG_ELECTRONICS.pdf" TargetMode="External"/><Relationship Id="rId43" Type="http://schemas.openxmlformats.org/officeDocument/2006/relationships/hyperlink" Target="https://www.etsit.upm.es/fileadmin/documentos/servicios/internacionales/extranjeros/Syllabus_GITST/95000009_GITST_AN_INTRODUCTION_TO_ELECTRONICS.pdf" TargetMode="External"/><Relationship Id="rId48" Type="http://schemas.openxmlformats.org/officeDocument/2006/relationships/image" Target="../media/image3.jpeg"/><Relationship Id="rId8" Type="http://schemas.openxmlformats.org/officeDocument/2006/relationships/hyperlink" Target="https://drive.upm.es/index.php/s/wkJc5XwMZbgIckY" TargetMode="External"/><Relationship Id="rId51" Type="http://schemas.openxmlformats.org/officeDocument/2006/relationships/image" Target="../media/image6.png"/><Relationship Id="rId3" Type="http://schemas.openxmlformats.org/officeDocument/2006/relationships/hyperlink" Target="https://www.etsiaab.upm.es/Centro/Localizacion" TargetMode="External"/><Relationship Id="rId12" Type="http://schemas.openxmlformats.org/officeDocument/2006/relationships/hyperlink" Target="https://www.etsiaab.upm.es/sfs/ETSIAAB/Documentos%20ETSIAAB/Ingles/20504324-%20Virology.pdf" TargetMode="External"/><Relationship Id="rId17" Type="http://schemas.openxmlformats.org/officeDocument/2006/relationships/hyperlink" Target="https://drive.upm.es/s/mAyYQl7r1gPkH3m" TargetMode="External"/><Relationship Id="rId25" Type="http://schemas.openxmlformats.org/officeDocument/2006/relationships/hyperlink" Target="https://drive.upm.es/s/9Iw3oitEGtTDV8Z" TargetMode="External"/><Relationship Id="rId33" Type="http://schemas.openxmlformats.org/officeDocument/2006/relationships/hyperlink" Target="http://www.etsit.upm.es/de/school/about-etsit/how-to-get-to-etsit.html" TargetMode="External"/><Relationship Id="rId38" Type="http://schemas.openxmlformats.org/officeDocument/2006/relationships/hyperlink" Target="https://www.etsit.upm.es/fileadmin/documentos/servicios/internacionales/extranjeros/Syllabus_GITST/95000013_GITST_ELECTROMAGNETICS.pdf" TargetMode="External"/><Relationship Id="rId46" Type="http://schemas.openxmlformats.org/officeDocument/2006/relationships/image" Target="../media/image2.jpeg"/><Relationship Id="rId20" Type="http://schemas.openxmlformats.org/officeDocument/2006/relationships/hyperlink" Target="https://drive.upm.es/s/4bguwPqLYHPjxeW" TargetMode="External"/><Relationship Id="rId41" Type="http://schemas.openxmlformats.org/officeDocument/2006/relationships/hyperlink" Target="http://www.etsit.upm.es/fileadmin/documentos/servicios/internacionales/extranjeros/Syllabus_GITST/95000013_GITST_ELECTROMAGNETICS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etsiaab.upm.es/sfs/ETSIAAB/Documentos%20ETSIAAB/Ingles/20504321-%20Inmunology.pdf" TargetMode="Externa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hyperlink" Target="https://www.etsist.upm.es/uploaded/1233/Mobile_Communications_Aut23.pdf" TargetMode="External"/><Relationship Id="rId21" Type="http://schemas.openxmlformats.org/officeDocument/2006/relationships/hyperlink" Target="https://www.etsisi.upm.es/sites/default/files/translatorlanguages_syllabius_etsisi22-23_semester2.pdf" TargetMode="External"/><Relationship Id="rId42" Type="http://schemas.openxmlformats.org/officeDocument/2006/relationships/hyperlink" Target="https://drive.upm.es/s/xixZCUfeCtDFH8m" TargetMode="External"/><Relationship Id="rId47" Type="http://schemas.openxmlformats.org/officeDocument/2006/relationships/image" Target="../media/image8.jpeg"/><Relationship Id="rId63" Type="http://schemas.openxmlformats.org/officeDocument/2006/relationships/hyperlink" Target="https://drive.upm.es/s/NDnYtUlDi17Zmzm" TargetMode="External"/><Relationship Id="rId68" Type="http://schemas.openxmlformats.org/officeDocument/2006/relationships/hyperlink" Target="https://drive.upm.es/s/grgWXRLZrIqLoQm" TargetMode="External"/><Relationship Id="rId2" Type="http://schemas.openxmlformats.org/officeDocument/2006/relationships/hyperlink" Target="https://www.upm.es/sfs/Rectorado/Gabinete%20del%20Rector/Planos/ACCESO_CAMPUS%20SUR%20esp.pdf" TargetMode="External"/><Relationship Id="rId16" Type="http://schemas.openxmlformats.org/officeDocument/2006/relationships/hyperlink" Target="https://www.etsisi.upm.es/sites/default/files/bioinspired_algorithms_for_optimization_-_ga_61iw_615001055_2s_2023-24.pdf" TargetMode="External"/><Relationship Id="rId29" Type="http://schemas.openxmlformats.org/officeDocument/2006/relationships/hyperlink" Target="https://drive.upm.es/index.php/s/hT5GD1KFrcDZGO6" TargetMode="External"/><Relationship Id="rId11" Type="http://schemas.openxmlformats.org/officeDocument/2006/relationships/hyperlink" Target="https://www.etsisi.upm.es/sites/default/files/systemadministration_syllabus_etsisi22-23_semester1.pdf" TargetMode="External"/><Relationship Id="rId24" Type="http://schemas.openxmlformats.org/officeDocument/2006/relationships/hyperlink" Target="https://www.etsist.upm.es/internacional/incoming-students/course-catalogue" TargetMode="External"/><Relationship Id="rId32" Type="http://schemas.openxmlformats.org/officeDocument/2006/relationships/hyperlink" Target="https://www.etsist.upm.es/uploaded/1233/Women_in_Science_and_Technology_Spr24.pdf" TargetMode="External"/><Relationship Id="rId37" Type="http://schemas.openxmlformats.org/officeDocument/2006/relationships/hyperlink" Target="https://drive.upm.es/s/FFHB0szh4ZhGTkf" TargetMode="External"/><Relationship Id="rId40" Type="http://schemas.openxmlformats.org/officeDocument/2006/relationships/hyperlink" Target="https://drive.upm.es/index.php/s/IBIksHLmMJyclyl" TargetMode="External"/><Relationship Id="rId45" Type="http://schemas.openxmlformats.org/officeDocument/2006/relationships/hyperlink" Target="https://www.upm.es/comun_gauss/publico/guias/2024-25/2S/GA_10II_105001046_2S_2024-25.pdf" TargetMode="External"/><Relationship Id="rId53" Type="http://schemas.openxmlformats.org/officeDocument/2006/relationships/hyperlink" Target="https://www.etsidi.upm.es/Escuela/Ubicacion" TargetMode="External"/><Relationship Id="rId58" Type="http://schemas.openxmlformats.org/officeDocument/2006/relationships/hyperlink" Target="https://drive.upm.es/s/aNYo6x80i7MpxaM" TargetMode="External"/><Relationship Id="rId66" Type="http://schemas.openxmlformats.org/officeDocument/2006/relationships/hyperlink" Target="https://drive.upm.es/s/DyvTMCCpdCbTnS1" TargetMode="External"/><Relationship Id="rId74" Type="http://schemas.openxmlformats.org/officeDocument/2006/relationships/hyperlink" Target="https://drive.upm.es/s/zxMxjv5woUAfiBM" TargetMode="External"/><Relationship Id="rId5" Type="http://schemas.openxmlformats.org/officeDocument/2006/relationships/hyperlink" Target="https://www.etsisi.upm.es/erasmus-information" TargetMode="External"/><Relationship Id="rId61" Type="http://schemas.openxmlformats.org/officeDocument/2006/relationships/hyperlink" Target="https://drive.upm.es/s/k9q5jViBI0Nc8x5" TargetMode="External"/><Relationship Id="rId19" Type="http://schemas.openxmlformats.org/officeDocument/2006/relationships/hyperlink" Target="https://www.etsisi.upm.es/sites/default/files/information_security_syllabus_etsisi22-23_secondsemester.pdf" TargetMode="External"/><Relationship Id="rId14" Type="http://schemas.openxmlformats.org/officeDocument/2006/relationships/hyperlink" Target="https://view.officeapps.live.com/op/view.aspx?src=https://www.etsisi.upm.es/sites/default/files/pca.doc&amp;wdOrigin=BROWSELINK" TargetMode="External"/><Relationship Id="rId22" Type="http://schemas.openxmlformats.org/officeDocument/2006/relationships/hyperlink" Target="https://www.etsisi.upm.es/sites/default/files/architecturedesignsoftware_syllabusetsisi22-23_secondsemester.pdf" TargetMode="External"/><Relationship Id="rId27" Type="http://schemas.openxmlformats.org/officeDocument/2006/relationships/hyperlink" Target="https://drive.upm.es/index.php/s/kaGAo1uQIHldpLR" TargetMode="External"/><Relationship Id="rId30" Type="http://schemas.openxmlformats.org/officeDocument/2006/relationships/hyperlink" Target="https://www.etsist.upm.es/uploaded/1233/Embedded_Systems_Design_RaspberryPi_Spr24.pdf" TargetMode="External"/><Relationship Id="rId35" Type="http://schemas.openxmlformats.org/officeDocument/2006/relationships/hyperlink" Target="https://www.upm.es/comun_gauss/publico/guias/2024-25/1S/GA_10II_105000395_1S_2024-25.pdf" TargetMode="External"/><Relationship Id="rId43" Type="http://schemas.openxmlformats.org/officeDocument/2006/relationships/hyperlink" Target="https://www.upm.es/comun_gauss/publico/guias/2024-25/2S/GA_10II_105000394_2S_2024-25.pdf" TargetMode="External"/><Relationship Id="rId48" Type="http://schemas.openxmlformats.org/officeDocument/2006/relationships/image" Target="../media/image9.jpeg"/><Relationship Id="rId56" Type="http://schemas.openxmlformats.org/officeDocument/2006/relationships/hyperlink" Target="https://drive.upm.es/s/kzlqBm8FpuQiiJQ" TargetMode="External"/><Relationship Id="rId64" Type="http://schemas.openxmlformats.org/officeDocument/2006/relationships/hyperlink" Target="https://drive.upm.es/s/RnyPmFpKIDs3EcT" TargetMode="External"/><Relationship Id="rId69" Type="http://schemas.openxmlformats.org/officeDocument/2006/relationships/hyperlink" Target="https://drive.upm.es/s/lSRpR1qX0n0RTeU" TargetMode="External"/><Relationship Id="rId8" Type="http://schemas.openxmlformats.org/officeDocument/2006/relationships/hyperlink" Target="https://www.etsisi.upm.es/sites/default/files/distributedsystem_syllabus_etsisi22-23_semester1.pdf" TargetMode="External"/><Relationship Id="rId51" Type="http://schemas.openxmlformats.org/officeDocument/2006/relationships/hyperlink" Target="https://www.upm.es/sfs/Rectorado/Gabinete%20del%20Rector/Planos/ACCESO_MONTEGANCEDO%20esp.pdf" TargetMode="External"/><Relationship Id="rId72" Type="http://schemas.openxmlformats.org/officeDocument/2006/relationships/hyperlink" Target="https://drive.upm.es/s/JAGG1bsBxAVpugm" TargetMode="External"/><Relationship Id="rId3" Type="http://schemas.openxmlformats.org/officeDocument/2006/relationships/hyperlink" Target="https://www.etsisi.upm.es/how-access-etsisi-0" TargetMode="External"/><Relationship Id="rId12" Type="http://schemas.openxmlformats.org/officeDocument/2006/relationships/hyperlink" Target="https://www.etsisi.upm.es/sites/default/files/video_game_development_and_artificial_intelligence_-_ga_61iw_615001053_1s_2023-24_1.pdf" TargetMode="External"/><Relationship Id="rId17" Type="http://schemas.openxmlformats.org/officeDocument/2006/relationships/hyperlink" Target="https://www.etsisi.upm.es/sites/default/files/digitalsignalprocessing_syllabusetsisi22-23_secondsemester.pdf" TargetMode="External"/><Relationship Id="rId25" Type="http://schemas.openxmlformats.org/officeDocument/2006/relationships/hyperlink" Target="https://www.etsist.upm.es/uploaded/1233/Intro_Machine_Learning_Aut23.pdf" TargetMode="External"/><Relationship Id="rId33" Type="http://schemas.openxmlformats.org/officeDocument/2006/relationships/hyperlink" Target="http://www.fi.upm.es/?id=comollegar&amp;idioma=english" TargetMode="External"/><Relationship Id="rId38" Type="http://schemas.openxmlformats.org/officeDocument/2006/relationships/hyperlink" Target="https://www.upm.es/comun_gauss/publico/guias/2024-25/1S/GA_10II_105001046_1S_2024-25.pdf" TargetMode="External"/><Relationship Id="rId46" Type="http://schemas.openxmlformats.org/officeDocument/2006/relationships/hyperlink" Target="https://www.upm.es/comun_gauss/publico/guias/2024-25/2S/GA_10II_105000045_2S_2024-25.pdf" TargetMode="External"/><Relationship Id="rId59" Type="http://schemas.openxmlformats.org/officeDocument/2006/relationships/hyperlink" Target="https://drive.upm.es/s/YAKkE6I2URazeq1" TargetMode="External"/><Relationship Id="rId67" Type="http://schemas.openxmlformats.org/officeDocument/2006/relationships/hyperlink" Target="https://www.etsidi.upm.es/sfs/ETSIDI/INTERNACIONAL/DOCUMENTOS/International%20Semester/International%20Semester%20Courses%20Syllabus/Drawing%20and%20sketching%20-ETSIDI.pdf" TargetMode="External"/><Relationship Id="rId20" Type="http://schemas.openxmlformats.org/officeDocument/2006/relationships/hyperlink" Target="https://www.etsisi.upm.es/sites/default/files/mobile_app_development_-_ga_61iw_615001061_2s_2023-24.pdf" TargetMode="External"/><Relationship Id="rId41" Type="http://schemas.openxmlformats.org/officeDocument/2006/relationships/hyperlink" Target="https://drive.upm.es/s/a0DGsCzpL4hrjkf" TargetMode="External"/><Relationship Id="rId54" Type="http://schemas.openxmlformats.org/officeDocument/2006/relationships/hyperlink" Target="https://www.etsidi.upm.es/gsfs/SFS14911" TargetMode="External"/><Relationship Id="rId62" Type="http://schemas.openxmlformats.org/officeDocument/2006/relationships/hyperlink" Target="https://www.etsidi.upm.es/sfs/ETSIDI/INTERNACIONAL/DOCUMENTOS/International%20Semester/International%20Semester%20Courses%20Syllabus/Practical%20Internet%20of%20things%20with%20Raspberry%20Pi%20-ETSIDI.pdf" TargetMode="External"/><Relationship Id="rId70" Type="http://schemas.openxmlformats.org/officeDocument/2006/relationships/hyperlink" Target="https://drive.upm.es/s/cg46U3uvTbJNZia" TargetMode="External"/><Relationship Id="rId75" Type="http://schemas.openxmlformats.org/officeDocument/2006/relationships/hyperlink" Target="https://drive.upm.es/s/rHguJkpSn30sxU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etsisi.upm.es/sites/default/files/information_coding_-_etsisi_2122-1.pdf" TargetMode="External"/><Relationship Id="rId15" Type="http://schemas.openxmlformats.org/officeDocument/2006/relationships/hyperlink" Target="https://www.etsisi.upm.es/sites/default/files/concurrentadvancedprogramming_syllabius_etsisi22-23_semester2.pdf" TargetMode="External"/><Relationship Id="rId23" Type="http://schemas.openxmlformats.org/officeDocument/2006/relationships/hyperlink" Target="https://www.etsist.upm.es/escuela/como-llegar?idioma=EN" TargetMode="External"/><Relationship Id="rId28" Type="http://schemas.openxmlformats.org/officeDocument/2006/relationships/hyperlink" Target="https://www.etsist.upm.es/uploaded/1233/Dynamical_Systems_Spr24.pdf" TargetMode="External"/><Relationship Id="rId36" Type="http://schemas.openxmlformats.org/officeDocument/2006/relationships/hyperlink" Target="https://drive.upm.es/index.php/s/sfsVsxOyThpjTy9" TargetMode="External"/><Relationship Id="rId49" Type="http://schemas.openxmlformats.org/officeDocument/2006/relationships/image" Target="../media/image1.png"/><Relationship Id="rId57" Type="http://schemas.openxmlformats.org/officeDocument/2006/relationships/hyperlink" Target="https://www.etsidi.upm.es/sfs/ETSIDI/INTERNACIONAL/DOCUMENTOS/International%20Semester/International%20Semester%20Courses%20Syllabus/Intellectual%20capital%20and%20knowledge%20management%20-ETSIDI.pdf" TargetMode="External"/><Relationship Id="rId10" Type="http://schemas.openxmlformats.org/officeDocument/2006/relationships/hyperlink" Target="https://www.etsisi.upm.es/sites/default/files/quantum_information_-_ga_61iw_615001052_1s_2023-24.pdf" TargetMode="External"/><Relationship Id="rId31" Type="http://schemas.openxmlformats.org/officeDocument/2006/relationships/hyperlink" Target="https://www.etsist.upm.es/uploaded/1233/Intro_Artif_Intel_inTheCloud_Spr24.pdf" TargetMode="External"/><Relationship Id="rId44" Type="http://schemas.openxmlformats.org/officeDocument/2006/relationships/hyperlink" Target="https://www.upm.es/comun_gauss/publico/guias/2024-25/2S/GA_10II_105000443_2S_2024-25.pdf" TargetMode="External"/><Relationship Id="rId52" Type="http://schemas.openxmlformats.org/officeDocument/2006/relationships/hyperlink" Target="https://www.upm.es/sfs/Rectorado/Gabinete%20del%20Rector/Planos/ACCESO_CENTRO%20esp.pdf" TargetMode="External"/><Relationship Id="rId60" Type="http://schemas.openxmlformats.org/officeDocument/2006/relationships/hyperlink" Target="https://drive.upm.es/s/9xFI9QfIE8UOHFO" TargetMode="External"/><Relationship Id="rId65" Type="http://schemas.openxmlformats.org/officeDocument/2006/relationships/hyperlink" Target="https://drive.upm.es/index.php/s/IqoIodlVnSuulB3" TargetMode="External"/><Relationship Id="rId73" Type="http://schemas.openxmlformats.org/officeDocument/2006/relationships/hyperlink" Target="https://www.etsidi.upm.es/sfs/ETSIDI/INTERNACIONAL/DOCUMENTOS/International%20Semester/International%20Semester%20Courses%20Syllabus/Numerical%20calculations%20for%20engineering%20-ETSIDI.pdf" TargetMode="External"/><Relationship Id="rId4" Type="http://schemas.openxmlformats.org/officeDocument/2006/relationships/hyperlink" Target="http://www.etsisi.upm.es/escuela/como_llegar" TargetMode="External"/><Relationship Id="rId9" Type="http://schemas.openxmlformats.org/officeDocument/2006/relationships/hyperlink" Target="https://www.etsisi.upm.es/sites/default/files/information_coding_syllabus_etsisi22-23semester1.pdf" TargetMode="External"/><Relationship Id="rId13" Type="http://schemas.openxmlformats.org/officeDocument/2006/relationships/hyperlink" Target="https://www.etsisi.upm.es/sites/default/files/web_development_syllabus_etsisi22-23semester1.pdf" TargetMode="External"/><Relationship Id="rId18" Type="http://schemas.openxmlformats.org/officeDocument/2006/relationships/hyperlink" Target="https://www.etsisi.upm.es/sites/default/files/embedded_systems_modelling_-_ga_61iw_615001060_2s_2023-24_1.pdf" TargetMode="External"/><Relationship Id="rId39" Type="http://schemas.openxmlformats.org/officeDocument/2006/relationships/hyperlink" Target="https://www.upm.es/comun_gauss/publico/guias/2023-24/2S/GA_10II_105000005_2S_2023-24.pdf" TargetMode="External"/><Relationship Id="rId34" Type="http://schemas.openxmlformats.org/officeDocument/2006/relationships/hyperlink" Target="https://www.fi.upm.es/web/orex/incoming-students/procedure-en/#Choosing-Subjects-ETSIINF" TargetMode="External"/><Relationship Id="rId50" Type="http://schemas.openxmlformats.org/officeDocument/2006/relationships/image" Target="../media/image10.jpeg"/><Relationship Id="rId55" Type="http://schemas.openxmlformats.org/officeDocument/2006/relationships/hyperlink" Target="https://drive.upm.es/index.php/s/c2BvG8AISvHBVWk" TargetMode="External"/><Relationship Id="rId76" Type="http://schemas.openxmlformats.org/officeDocument/2006/relationships/image" Target="../media/image11.jpeg"/><Relationship Id="rId7" Type="http://schemas.openxmlformats.org/officeDocument/2006/relationships/hyperlink" Target="https://www.etsisi.upm.es/sites/default/files/ia_syllabus_etsisi23-24_semester1_vf_1.pdf" TargetMode="External"/><Relationship Id="rId71" Type="http://schemas.openxmlformats.org/officeDocument/2006/relationships/hyperlink" Target="https://drive.upm.es/s/G4RdmcQfyYezzr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193" y="49114"/>
            <a:ext cx="4644206" cy="10084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403" y="370006"/>
            <a:ext cx="5915025" cy="235655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92D050"/>
                </a:solidFill>
                <a:latin typeface="Corbel" panose="020B0503020204020204" pitchFamily="34" charset="0"/>
              </a:rPr>
              <a:t>Catalogue of undergraduate courses delivered in English by areas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>
          <a:xfrm>
            <a:off x="257766" y="1780050"/>
            <a:ext cx="3105150" cy="81979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Agricultural, Forest &amp; Environmental Technologies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37271" y="2584993"/>
            <a:ext cx="2733403" cy="2072581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1000" dirty="0" err="1">
                <a:solidFill>
                  <a:srgbClr val="002060"/>
                </a:solidFill>
                <a:latin typeface="Corbel" panose="020B0503020204020204" pitchFamily="34" charset="0"/>
                <a:hlinkClick r:id="rId3"/>
              </a:rPr>
              <a:t>Biomics</a:t>
            </a:r>
            <a:endParaRPr lang="en-US" sz="10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solidFill>
                  <a:srgbClr val="002060"/>
                </a:solidFill>
                <a:latin typeface="Corbel" panose="020B0503020204020204" pitchFamily="34" charset="0"/>
                <a:hlinkClick r:id="rId4"/>
              </a:rPr>
              <a:t>Bioreactors</a:t>
            </a:r>
            <a:endParaRPr lang="en-US" sz="10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solidFill>
                  <a:srgbClr val="002060"/>
                </a:solidFill>
                <a:latin typeface="Corbel" panose="020B0503020204020204" pitchFamily="34" charset="0"/>
                <a:hlinkClick r:id="rId5"/>
              </a:rPr>
              <a:t>Immunology</a:t>
            </a:r>
            <a:endParaRPr lang="en-US" sz="1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6"/>
              </a:rPr>
              <a:t>Multiple use of natural products</a:t>
            </a:r>
            <a:endParaRPr lang="en-US" sz="1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7"/>
              </a:rPr>
              <a:t>Plant molecular biology</a:t>
            </a:r>
            <a:r>
              <a:rPr lang="en-US" sz="1000" dirty="0"/>
              <a:t> 	</a:t>
            </a:r>
            <a:endParaRPr lang="en-US" sz="1000" dirty="0">
              <a:solidFill>
                <a:srgbClr val="002060"/>
              </a:solidFill>
              <a:latin typeface="Corbel" panose="020B0503020204020204" pitchFamily="34" charset="0"/>
              <a:hlinkClick r:id="rId8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9"/>
              </a:rPr>
              <a:t>Uses of medicinal and aromatic plants</a:t>
            </a:r>
            <a:r>
              <a:rPr lang="en-US" sz="1000" dirty="0">
                <a:solidFill>
                  <a:srgbClr val="002060"/>
                </a:solidFill>
                <a:latin typeface="Corbel" panose="020B0503020204020204" pitchFamily="34" charset="0"/>
                <a:hlinkClick r:id="rId9"/>
              </a:rPr>
              <a:t> </a:t>
            </a:r>
            <a:endParaRPr lang="en-US" sz="10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solidFill>
                  <a:srgbClr val="002060"/>
                </a:solidFill>
                <a:latin typeface="Corbel" panose="020B0503020204020204" pitchFamily="34" charset="0"/>
                <a:hlinkClick r:id="rId10"/>
              </a:rPr>
              <a:t>Virology</a:t>
            </a:r>
            <a:endParaRPr lang="en-US" sz="10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solidFill>
                  <a:srgbClr val="002060"/>
                </a:solidFill>
                <a:latin typeface="Corbel" panose="020B0503020204020204" pitchFamily="34" charset="0"/>
                <a:hlinkClick r:id="rId11"/>
              </a:rPr>
              <a:t>Zoology</a:t>
            </a:r>
            <a:endParaRPr lang="en-US" sz="10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3"/>
          </p:nvPr>
        </p:nvSpPr>
        <p:spPr>
          <a:xfrm>
            <a:off x="222616" y="9183356"/>
            <a:ext cx="2842620" cy="77953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Building Technology &amp; Civil Engineering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4"/>
          </p:nvPr>
        </p:nvSpPr>
        <p:spPr>
          <a:xfrm>
            <a:off x="358919" y="10016037"/>
            <a:ext cx="2915543" cy="1110011"/>
          </a:xfrm>
        </p:spPr>
        <p:txBody>
          <a:bodyPr>
            <a:normAutofit/>
          </a:bodyPr>
          <a:lstStyle/>
          <a:p>
            <a:r>
              <a:rPr lang="en-US" sz="1000" dirty="0">
                <a:hlinkClick r:id="rId12"/>
              </a:rPr>
              <a:t>History of urban law and planning</a:t>
            </a:r>
            <a:endParaRPr lang="en-US" sz="1000" dirty="0"/>
          </a:p>
        </p:txBody>
      </p:sp>
      <p:sp>
        <p:nvSpPr>
          <p:cNvPr id="12" name="Marcador de texto 2"/>
          <p:cNvSpPr txBox="1">
            <a:spLocks/>
          </p:cNvSpPr>
          <p:nvPr/>
        </p:nvSpPr>
        <p:spPr>
          <a:xfrm>
            <a:off x="193299" y="4017873"/>
            <a:ext cx="2901255" cy="7585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Industrial Technologies</a:t>
            </a:r>
          </a:p>
        </p:txBody>
      </p:sp>
      <p:sp>
        <p:nvSpPr>
          <p:cNvPr id="13" name="Marcador de texto 4"/>
          <p:cNvSpPr txBox="1">
            <a:spLocks/>
          </p:cNvSpPr>
          <p:nvPr/>
        </p:nvSpPr>
        <p:spPr>
          <a:xfrm>
            <a:off x="3394784" y="1595761"/>
            <a:ext cx="3266783" cy="1019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Information &amp; Communication Technologies</a:t>
            </a:r>
          </a:p>
        </p:txBody>
      </p:sp>
      <p:sp>
        <p:nvSpPr>
          <p:cNvPr id="14" name="Marcador de contenido 3"/>
          <p:cNvSpPr txBox="1">
            <a:spLocks/>
          </p:cNvSpPr>
          <p:nvPr/>
        </p:nvSpPr>
        <p:spPr>
          <a:xfrm>
            <a:off x="404278" y="4856640"/>
            <a:ext cx="3025167" cy="45569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800" indent="-1728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latin typeface="+mn-lt"/>
                <a:hlinkClick r:id="rId13"/>
              </a:rPr>
              <a:t>Advanced mathematics in engineering</a:t>
            </a:r>
            <a:endParaRPr lang="en-US" sz="1000" dirty="0">
              <a:latin typeface="+mn-lt"/>
              <a:hlinkClick r:id="rId14"/>
            </a:endParaRPr>
          </a:p>
          <a:p>
            <a:pPr marL="172800" lvl="0" indent="-1728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latin typeface="+mn-lt"/>
                <a:hlinkClick r:id="rId15"/>
              </a:rPr>
              <a:t>Computer-aided manufacturing workshop </a:t>
            </a:r>
            <a:endParaRPr lang="en-US" sz="1000" dirty="0">
              <a:latin typeface="+mn-lt"/>
            </a:endParaRPr>
          </a:p>
          <a:p>
            <a:pPr marL="172800" lvl="0" indent="-1728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hlinkClick r:id="rId16"/>
              </a:rPr>
              <a:t>Composite materials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latin typeface="+mn-lt"/>
                <a:hlinkClick r:id="rId17"/>
              </a:rPr>
              <a:t>Design and selection of materials in 3D printing</a:t>
            </a:r>
            <a:endParaRPr lang="en-US" sz="1000" dirty="0">
              <a:latin typeface="+mn-lt"/>
              <a:hlinkClick r:id="rId18"/>
            </a:endParaRPr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latin typeface="+mn-lt"/>
                <a:hlinkClick r:id="rId19"/>
              </a:rPr>
              <a:t>Design for manufacturing and assembly</a:t>
            </a:r>
            <a:endParaRPr lang="en-US" sz="1000" dirty="0">
              <a:latin typeface="+mn-lt"/>
              <a:hlinkClick r:id="rId14"/>
            </a:endParaRPr>
          </a:p>
          <a:p>
            <a:pPr marL="172800" indent="-1728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+mn-lt"/>
                <a:hlinkClick r:id="rId20"/>
              </a:rPr>
              <a:t>Drawing and sketching for designers and engineers</a:t>
            </a:r>
            <a:endParaRPr lang="en-US" sz="1000" dirty="0">
              <a:latin typeface="+mn-lt"/>
            </a:endParaRPr>
          </a:p>
          <a:p>
            <a:pPr marL="172800" marR="0" lvl="0" indent="-1728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latin typeface="+mn-lt"/>
                <a:hlinkClick r:id="rId21"/>
              </a:rPr>
              <a:t>Finite element-based simulation model</a:t>
            </a:r>
            <a:endParaRPr lang="en-US" sz="1000" dirty="0">
              <a:latin typeface="+mn-lt"/>
            </a:endParaRPr>
          </a:p>
          <a:p>
            <a:pPr marL="172800" lvl="0" indent="-1728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latin typeface="+mn-lt"/>
                <a:hlinkClick r:id="rId22"/>
              </a:rPr>
              <a:t>Introduction to chaos applied to systems, processes and product design </a:t>
            </a:r>
            <a:r>
              <a:rPr lang="en-US" sz="1000" dirty="0">
                <a:latin typeface="+mn-lt"/>
                <a:hlinkClick r:id="rId23"/>
              </a:rPr>
              <a:t>Introduction to mechatronic systems design</a:t>
            </a:r>
            <a:endParaRPr lang="en-US" sz="1000" dirty="0">
              <a:latin typeface="+mn-lt"/>
              <a:hlinkClick r:id="rId24"/>
            </a:endParaRPr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latin typeface="+mn-lt"/>
                <a:hlinkClick r:id="rId25"/>
              </a:rPr>
              <a:t>Introduction to hybrid energy systems</a:t>
            </a:r>
            <a:endParaRPr lang="en-US" sz="1000" dirty="0">
              <a:latin typeface="+mn-lt"/>
              <a:hlinkClick r:id="rId26"/>
            </a:endParaRPr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27"/>
              </a:rPr>
              <a:t>Materials recycling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28"/>
              </a:rPr>
              <a:t>Mechanical </a:t>
            </a:r>
            <a:r>
              <a:rPr lang="en-US" sz="1000" dirty="0" err="1">
                <a:hlinkClick r:id="rId28"/>
              </a:rPr>
              <a:t>behaviour</a:t>
            </a:r>
            <a:r>
              <a:rPr lang="en-US" sz="1000" dirty="0">
                <a:hlinkClick r:id="rId28"/>
              </a:rPr>
              <a:t> of materials III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29"/>
              </a:rPr>
              <a:t>Mechanics of materials IV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30"/>
              </a:rPr>
              <a:t>Nanotechnology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31"/>
              </a:rPr>
              <a:t>Numerical Simulation</a:t>
            </a:r>
            <a:endParaRPr lang="en-US" sz="1000" dirty="0"/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latin typeface="+mn-lt"/>
                <a:hlinkClick r:id="rId32"/>
              </a:rPr>
              <a:t>Photovoltaic-powered products</a:t>
            </a:r>
            <a:endParaRPr lang="en-US" sz="1000" dirty="0">
              <a:latin typeface="+mn-lt"/>
              <a:hlinkClick r:id="rId26"/>
            </a:endParaRPr>
          </a:p>
          <a:p>
            <a:pPr marL="172800" marR="0" lvl="0" indent="-1728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latin typeface="+mn-lt"/>
                <a:hlinkClick r:id="rId33"/>
              </a:rPr>
              <a:t>Practical Internet of Things with Raspberry Pi</a:t>
            </a:r>
            <a:endParaRPr lang="en-US" sz="1000" dirty="0">
              <a:latin typeface="+mn-lt"/>
            </a:endParaRPr>
          </a:p>
          <a:p>
            <a:pPr marL="172800" indent="-1728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hlinkClick r:id="rId34"/>
              </a:rPr>
              <a:t>Properties of materials II</a:t>
            </a:r>
            <a:endParaRPr lang="en-US" sz="1000" dirty="0"/>
          </a:p>
          <a:p>
            <a:pPr marL="172800" lvl="0" indent="-1728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hlinkClick r:id="rId35"/>
              </a:rPr>
              <a:t>Quality and management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36"/>
              </a:rPr>
              <a:t>Soft materials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hlinkClick r:id="rId37"/>
              </a:rPr>
              <a:t>Surface Engineering</a:t>
            </a:r>
            <a:endParaRPr lang="en-US" sz="1000" dirty="0"/>
          </a:p>
          <a:p>
            <a:pPr marL="172800" indent="-172800"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latin typeface="+mn-lt"/>
                <a:hlinkClick r:id="rId38"/>
              </a:rPr>
              <a:t>Water and sustainability</a:t>
            </a:r>
            <a:endParaRPr lang="en-US" sz="1000" dirty="0"/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latin typeface="+mn-lt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latin typeface="+mn-lt"/>
              <a:hlinkClick r:id="rId26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latin typeface="+mn-lt"/>
              <a:hlinkClick r:id="rId18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414646" y="2615562"/>
            <a:ext cx="3429000" cy="74764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39"/>
              </a:rPr>
              <a:t>Analog electronics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0"/>
              </a:rPr>
              <a:t>An introduction to electronics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1"/>
              </a:rPr>
              <a:t>Bioinspired algorithms for optimization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2"/>
              </a:rPr>
              <a:t>Calculus</a:t>
            </a:r>
            <a:r>
              <a:rPr lang="en-GB" sz="1000" dirty="0"/>
              <a:t> </a:t>
            </a:r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3"/>
              </a:rPr>
              <a:t>Concurrent and Advanced Programming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4"/>
              </a:rPr>
              <a:t>Digital electronics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5"/>
              </a:rPr>
              <a:t>Digital signal processing</a:t>
            </a:r>
            <a:r>
              <a:rPr lang="en-GB" sz="1000" dirty="0"/>
              <a:t> (Telecommunications Engineering)</a:t>
            </a:r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46"/>
              </a:rPr>
              <a:t>Digital signal processing</a:t>
            </a:r>
            <a:r>
              <a:rPr lang="en-GB" sz="1000" dirty="0"/>
              <a:t> (Computer Systems Engineering)</a:t>
            </a:r>
          </a:p>
          <a:p>
            <a:pPr marL="172800" lvl="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hlinkClick r:id="rId47"/>
              </a:rPr>
              <a:t>Distributed systems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hlinkClick r:id="rId48"/>
              </a:rPr>
              <a:t>Dynamical systems</a:t>
            </a:r>
            <a:endParaRPr lang="en-GB" sz="1000" dirty="0">
              <a:hlinkClick r:id="rId49"/>
            </a:endParaRPr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50"/>
              </a:rPr>
              <a:t>Electromagnetics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hlinkClick r:id="rId51"/>
              </a:rPr>
              <a:t>Embedded system design with Raspberry Pi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52"/>
              </a:rPr>
              <a:t>Embedded systems modelling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53"/>
              </a:rPr>
              <a:t>Human-computer interaction</a:t>
            </a:r>
            <a:endParaRPr lang="en-GB" sz="1000" dirty="0"/>
          </a:p>
          <a:p>
            <a:pPr marL="172800" lvl="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hlinkClick r:id="rId54"/>
              </a:rPr>
              <a:t>Information coding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55"/>
              </a:rPr>
              <a:t>Information security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56"/>
              </a:rPr>
              <a:t>Introduction to biocomputing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dk1"/>
                </a:solidFill>
                <a:hlinkClick r:id="rId57"/>
              </a:rPr>
              <a:t>Introduction to artificial intelligence in the cloud</a:t>
            </a:r>
            <a:endParaRPr lang="en-GB" sz="1000" dirty="0"/>
          </a:p>
          <a:p>
            <a:pPr marL="172800" lvl="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hlinkClick r:id="rId58"/>
              </a:rPr>
              <a:t>Introduction to machine learning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59"/>
              </a:rPr>
              <a:t>Logic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hlinkClick r:id="rId60"/>
              </a:rPr>
              <a:t>Mobile app development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1"/>
              </a:rPr>
              <a:t>Mobile communications 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2"/>
              </a:rPr>
              <a:t>Probabilities and statistics I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3"/>
              </a:rPr>
              <a:t>Programming I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4"/>
              </a:rPr>
              <a:t>Programming II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5"/>
              </a:rPr>
              <a:t>Programming language translator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6"/>
              </a:rPr>
              <a:t>Programming project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7"/>
              </a:rPr>
              <a:t>Programming scalable systems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8"/>
              </a:rPr>
              <a:t>Quantum information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69"/>
              </a:rPr>
              <a:t>Random signals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70"/>
              </a:rPr>
              <a:t>Signals and systems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71"/>
              </a:rPr>
              <a:t>Software architecture and design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hlinkClick r:id="rId72"/>
              </a:rPr>
              <a:t>Spatial data infrastructure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hlinkClick r:id="rId73"/>
              </a:rPr>
              <a:t>System administration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hlinkClick r:id="rId74"/>
              </a:rPr>
              <a:t>Video game development and artificial intelligence</a:t>
            </a:r>
            <a:endParaRPr lang="en-GB" sz="1000" dirty="0"/>
          </a:p>
          <a:p>
            <a:pPr marL="172800" indent="-172800" defTabSz="685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hlinkClick r:id="rId75"/>
              </a:rPr>
              <a:t>Web development</a:t>
            </a:r>
            <a:endParaRPr lang="en-GB" sz="1000" dirty="0"/>
          </a:p>
          <a:p>
            <a:pPr lvl="0" defTabSz="685800">
              <a:defRPr/>
            </a:pPr>
            <a:r>
              <a:rPr lang="en-GB" sz="1000" dirty="0">
                <a:latin typeface="Corbel" panose="020B0503020204020204" pitchFamily="34" charset="0"/>
              </a:rPr>
              <a:t> </a:t>
            </a:r>
            <a:endParaRPr lang="en-GB" sz="1000" dirty="0"/>
          </a:p>
        </p:txBody>
      </p:sp>
      <p:sp>
        <p:nvSpPr>
          <p:cNvPr id="15" name="Marcador de texto 4"/>
          <p:cNvSpPr txBox="1">
            <a:spLocks/>
          </p:cNvSpPr>
          <p:nvPr/>
        </p:nvSpPr>
        <p:spPr>
          <a:xfrm>
            <a:off x="-96109" y="10006581"/>
            <a:ext cx="3266783" cy="1019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Management and Spanish Culture</a:t>
            </a:r>
          </a:p>
        </p:txBody>
      </p:sp>
      <p:sp>
        <p:nvSpPr>
          <p:cNvPr id="16" name="Marcador de contenido 4"/>
          <p:cNvSpPr txBox="1">
            <a:spLocks/>
          </p:cNvSpPr>
          <p:nvPr/>
        </p:nvSpPr>
        <p:spPr>
          <a:xfrm>
            <a:off x="352568" y="11087342"/>
            <a:ext cx="3010347" cy="1469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dirty="0">
                <a:latin typeface="+mn-lt"/>
                <a:hlinkClick r:id="rId76"/>
              </a:rPr>
              <a:t>Art, technology and society</a:t>
            </a:r>
            <a:endParaRPr lang="en-US" sz="1000" dirty="0">
              <a:latin typeface="+mn-lt"/>
              <a:hlinkClick r:id="rId18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latin typeface="+mn-lt"/>
                <a:hlinkClick r:id="rId77"/>
              </a:rPr>
              <a:t>Intellectual capital and knowledge management</a:t>
            </a:r>
            <a:endParaRPr lang="en-US" sz="1000" dirty="0">
              <a:latin typeface="+mn-lt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latin typeface="+mn-lt"/>
                <a:hlinkClick r:id="rId78"/>
              </a:rPr>
              <a:t>Spanish language course</a:t>
            </a:r>
            <a:endParaRPr lang="en-US" sz="1000" dirty="0">
              <a:latin typeface="+mn-lt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00" dirty="0">
                <a:solidFill>
                  <a:schemeClr val="dk1"/>
                </a:solidFill>
                <a:hlinkClick r:id="rId79"/>
              </a:rPr>
              <a:t>Women in science </a:t>
            </a:r>
            <a:r>
              <a:rPr lang="en-GB" sz="1000" dirty="0">
                <a:hlinkClick r:id="rId79"/>
              </a:rPr>
              <a:t>and technology</a:t>
            </a:r>
            <a:endParaRPr lang="en-GB" sz="1000" dirty="0"/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endParaRPr lang="en-US" sz="1000" dirty="0"/>
          </a:p>
          <a:p>
            <a:pPr marL="172800" lvl="0" indent="-172800">
              <a:defRPr/>
            </a:pPr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ES" sz="1000" dirty="0"/>
          </a:p>
          <a:p>
            <a:endParaRPr lang="es-ES" sz="1000" dirty="0">
              <a:latin typeface="Calibri (Cuerpo)"/>
            </a:endParaRPr>
          </a:p>
          <a:p>
            <a:endParaRPr lang="es-E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1234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4136" y="4654283"/>
            <a:ext cx="5680542" cy="835246"/>
          </a:xfrm>
        </p:spPr>
        <p:txBody>
          <a:bodyPr>
            <a:normAutofit fontScale="90000"/>
          </a:bodyPr>
          <a:lstStyle/>
          <a:p>
            <a:pPr algn="r"/>
            <a:r>
              <a:rPr lang="en-US" sz="2700" b="1" u="sng" dirty="0" err="1">
                <a:latin typeface="Corbel" panose="020B0503020204020204" pitchFamily="34" charset="0"/>
                <a:hlinkClick r:id="rId2"/>
              </a:rPr>
              <a:t>Moncloa</a:t>
            </a:r>
            <a:r>
              <a:rPr lang="en-US" sz="2700" b="1" u="sng" dirty="0">
                <a:latin typeface="Corbel" panose="020B0503020204020204" pitchFamily="34" charset="0"/>
                <a:hlinkClick r:id="rId2"/>
              </a:rPr>
              <a:t> Campus</a:t>
            </a:r>
            <a:r>
              <a:rPr lang="en-US" sz="2700" b="1" u="sng" dirty="0">
                <a:latin typeface="Corbel" panose="020B0503020204020204" pitchFamily="34" charset="0"/>
              </a:rPr>
              <a:t> </a:t>
            </a:r>
            <a:br>
              <a:rPr lang="es-ES" dirty="0"/>
            </a:br>
            <a:endParaRPr lang="en-U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58070"/>
              </p:ext>
            </p:extLst>
          </p:nvPr>
        </p:nvGraphicFramePr>
        <p:xfrm>
          <a:off x="419538" y="5061641"/>
          <a:ext cx="5887054" cy="6840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7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07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SCHOOL OF AGRICULTURAL</a:t>
                      </a:r>
                      <a:r>
                        <a:rPr lang="es-ES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FOOD AND BIOSYSTEMS ENGINEERING 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(ETS DE INGENIEROS AGRÓNOMOS,</a:t>
                      </a:r>
                      <a:r>
                        <a:rPr lang="es-ES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ALIMENTACIÓN Y BIOSISTEMAS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hlinkClick r:id="rId3"/>
                        </a:rPr>
                        <a:t>Av. Puerta de Hierro, 2 – 4, 28040 Madrid </a:t>
                      </a:r>
                      <a:endParaRPr lang="es-ES" sz="700" dirty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4"/>
                        </a:rPr>
                        <a:t>Catalogue of </a:t>
                      </a:r>
                      <a:r>
                        <a:rPr lang="es-E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4"/>
                        </a:rPr>
                        <a:t>courses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s-E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4"/>
                        </a:rPr>
                        <a:t>delivered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4"/>
                        </a:rPr>
                        <a:t> in English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5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+mn-lt"/>
                          <a:hlinkClick r:id="rId5"/>
                        </a:rPr>
                        <a:t>Bioreactors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+mn-lt"/>
                          <a:hlinkClick r:id="rId6"/>
                        </a:rPr>
                        <a:t>Immunology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7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Semester</a:t>
                      </a: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8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err="1">
                          <a:solidFill>
                            <a:srgbClr val="002060"/>
                          </a:solidFill>
                          <a:latin typeface="+mn-lt"/>
                          <a:hlinkClick r:id="rId9"/>
                        </a:rPr>
                        <a:t>Biomics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+mn-lt"/>
                          <a:hlinkClick r:id="rId10"/>
                        </a:rPr>
                        <a:t>Plant molecular biology</a:t>
                      </a:r>
                      <a:r>
                        <a:rPr lang="en-US" sz="800" dirty="0">
                          <a:latin typeface="+mn-lt"/>
                        </a:rPr>
                        <a:t> 	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  <a:hlinkClick r:id="rId11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+mn-lt"/>
                          <a:hlinkClick r:id="rId12"/>
                        </a:rPr>
                        <a:t>Virology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SCHOOL OF BUILDING TECHNOLOGY (ETS DE EDIFICACIÓN )</a:t>
                      </a: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Av. Juan de Herrera, 6, 28040 Madrid, </a:t>
                      </a:r>
                      <a:r>
                        <a:rPr lang="es-ES" sz="7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Spain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Catalogue of </a:t>
                      </a:r>
                      <a:r>
                        <a:rPr lang="es-ES" sz="7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courses</a:t>
                      </a:r>
                      <a:r>
                        <a:rPr lang="es-ES" sz="7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7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delivered</a:t>
                      </a:r>
                      <a:r>
                        <a:rPr lang="es-ES" sz="7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English</a:t>
                      </a:r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  <a:hlinkClick r:id="rId13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14"/>
                        </a:rPr>
                        <a:t>History of urban law and planning</a:t>
                      </a:r>
                      <a:endParaRPr lang="en-GB" sz="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65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SCHOOL OF CIVIL ENGINEERING – MONCLOA CAMPUS (ETS DE INGENIEROS DE CAMINOS, CANALES Y PUERTOS)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15"/>
                        </a:rPr>
                        <a:t>C/ Prof. </a:t>
                      </a:r>
                      <a:r>
                        <a:rPr lang="en-US" sz="700" b="1" u="sng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15"/>
                        </a:rPr>
                        <a:t>Aranguren</a:t>
                      </a:r>
                      <a:r>
                        <a:rPr lang="en-U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15"/>
                        </a:rPr>
                        <a:t>, s/n, 28040 Madrid – Spain</a:t>
                      </a:r>
                      <a:endParaRPr lang="en-US" sz="700" b="1" u="sng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700" b="1" u="sng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16"/>
                        </a:rPr>
                        <a:t>Catalogue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courses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delivered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in English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Corbel" panose="020B050302020402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7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17"/>
                        </a:rPr>
                        <a:t>Composite materials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+mn-lt"/>
                          <a:hlinkClick r:id="rId18"/>
                        </a:rPr>
                        <a:t>Mechanical </a:t>
                      </a:r>
                      <a:r>
                        <a:rPr lang="en-US" sz="800" dirty="0" err="1">
                          <a:latin typeface="+mn-lt"/>
                          <a:hlinkClick r:id="rId18"/>
                        </a:rPr>
                        <a:t>behaviour</a:t>
                      </a:r>
                      <a:r>
                        <a:rPr lang="en-US" sz="800" dirty="0">
                          <a:latin typeface="+mn-lt"/>
                          <a:hlinkClick r:id="rId18"/>
                        </a:rPr>
                        <a:t> of materials III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19"/>
                        </a:rPr>
                        <a:t>Numerical Simulation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20"/>
                        </a:rPr>
                        <a:t>Properties of materials II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21"/>
                        </a:rPr>
                        <a:t>Soft materials</a:t>
                      </a:r>
                      <a:endParaRPr lang="en-US" sz="800" b="0" dirty="0">
                        <a:latin typeface="Corbel" panose="020B050302020402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Semester</a:t>
                      </a: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8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22"/>
                        </a:rPr>
                        <a:t>Materials recycling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23"/>
                        </a:rPr>
                        <a:t>Mechanics of materials IV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24"/>
                        </a:rPr>
                        <a:t>Nanotechnology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25"/>
                        </a:rPr>
                        <a:t>Quality and</a:t>
                      </a:r>
                      <a:r>
                        <a:rPr lang="en-US" sz="800" baseline="0" dirty="0">
                          <a:latin typeface="+mn-lt"/>
                          <a:hlinkClick r:id="rId25"/>
                        </a:rPr>
                        <a:t> management</a:t>
                      </a:r>
                      <a:endParaRPr lang="en-US" sz="800" dirty="0">
                        <a:latin typeface="+mn-lt"/>
                      </a:endParaRPr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+mn-lt"/>
                          <a:hlinkClick r:id="rId26"/>
                        </a:rPr>
                        <a:t>Surface engineering</a:t>
                      </a:r>
                      <a:endParaRPr lang="en-US" sz="800" b="0" dirty="0">
                        <a:latin typeface="Corbel" panose="020B0503020204020204" pitchFamily="34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24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27"/>
                      </a:endParaRPr>
                    </a:p>
                    <a:p>
                      <a:pPr algn="l"/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SCHOOL OF FOREST ENGINEERING AND NATURAL RESOURCES (ETS DE INGENIERÍA DE MONTES, FORESTAL Y DEL MEDIO NATURAL)</a:t>
                      </a: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27"/>
                      </a:endParaRPr>
                    </a:p>
                    <a:p>
                      <a:pPr algn="l"/>
                      <a:r>
                        <a:rPr lang="en-U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C/ Antonio </a:t>
                      </a:r>
                      <a:r>
                        <a:rPr lang="en-US" sz="700" b="1" u="sng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Novais</a:t>
                      </a:r>
                      <a:r>
                        <a:rPr lang="en-U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, 10, 28040 Madrid – Spain</a:t>
                      </a:r>
                    </a:p>
                    <a:p>
                      <a:pPr algn="l"/>
                      <a:endParaRPr lang="en-US" sz="800" b="1" u="sng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27"/>
                      </a:endParaRPr>
                    </a:p>
                    <a:p>
                      <a:pPr algn="ctr"/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Catalogue of </a:t>
                      </a:r>
                      <a:r>
                        <a:rPr lang="es-E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courses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 </a:t>
                      </a:r>
                      <a:r>
                        <a:rPr lang="es-E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delivered</a:t>
                      </a:r>
                      <a:r>
                        <a:rPr lang="es-E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7"/>
                        </a:rPr>
                        <a:t> in English</a:t>
                      </a: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800" b="1" kern="1200" baseline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94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  <a:hlinkClick r:id="rId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800" dirty="0">
                          <a:latin typeface="+mn-lt"/>
                        </a:rPr>
                        <a:t>	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  <a:hlinkClick r:id="rId11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Semester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  <a:hlinkClick r:id="rId29"/>
                      </a:endParaRPr>
                    </a:p>
                    <a:p>
                      <a:pPr marL="171450" marR="0" lvl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30"/>
                        </a:rPr>
                        <a:t>Multiple uses of natural products</a:t>
                      </a:r>
                      <a:endParaRPr lang="en-US" sz="800" dirty="0">
                        <a:latin typeface="+mn-lt"/>
                        <a:hlinkClick r:id="rId31"/>
                      </a:endParaRPr>
                    </a:p>
                    <a:p>
                      <a:pPr marL="171450" marR="0" lvl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hlinkClick r:id="rId31"/>
                        </a:rPr>
                        <a:t>Uses of medicinal and aromatic plants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+mn-lt"/>
                          <a:hlinkClick r:id="rId31"/>
                        </a:rPr>
                        <a:t> 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171450" marR="0" lvl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+mn-lt"/>
                          <a:hlinkClick r:id="rId32"/>
                        </a:rPr>
                        <a:t>Zoology</a:t>
                      </a:r>
                      <a:endParaRPr lang="en-US" sz="8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8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49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SCHOOL OF TELECOMMUNICATIONS ENGINEERING (ETSI TELECOMUNICACIÓN)</a:t>
                      </a: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Avda</a:t>
                      </a: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. </a:t>
                      </a:r>
                      <a:r>
                        <a:rPr lang="en-US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Complutense</a:t>
                      </a: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, 30</a:t>
                      </a: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28040 Madrid – Spain</a:t>
                      </a: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u="sng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noProof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4"/>
                        </a:rPr>
                        <a:t>Catalogue of courses delivered in English</a:t>
                      </a:r>
                      <a:endParaRPr lang="en-GB" sz="700" b="1" kern="1200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3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  <a:endParaRPr lang="en-GB" sz="800" noProof="0" dirty="0">
                        <a:latin typeface="+mn-lt"/>
                        <a:hlinkClick r:id="rId35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+mn-lt"/>
                          <a:hlinkClick r:id="rId36"/>
                        </a:rPr>
                        <a:t>Digital electronics</a:t>
                      </a:r>
                      <a:endParaRPr lang="en-GB" sz="800" noProof="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+mn-lt"/>
                          <a:hlinkClick r:id="rId37"/>
                        </a:rPr>
                        <a:t>Digital signal processing</a:t>
                      </a:r>
                      <a:endParaRPr lang="en-GB" sz="800" noProof="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+mn-lt"/>
                          <a:hlinkClick r:id="rId38"/>
                        </a:rPr>
                        <a:t>Electromagnetics</a:t>
                      </a:r>
                      <a:endParaRPr lang="en-GB" sz="800" noProof="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+mn-lt"/>
                          <a:hlinkClick r:id="rId39"/>
                        </a:rPr>
                        <a:t>Random signals</a:t>
                      </a:r>
                      <a:endParaRPr lang="en-GB" sz="800" noProof="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u="sng" noProof="0" dirty="0">
                          <a:latin typeface="+mn-lt"/>
                          <a:hlinkClick r:id="rId40"/>
                        </a:rPr>
                        <a:t>Signals and systems</a:t>
                      </a:r>
                      <a:endParaRPr lang="en-GB" sz="800" u="sng" noProof="0" dirty="0">
                        <a:latin typeface="+mn-lt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Semester</a:t>
                      </a:r>
                      <a:endParaRPr lang="en-GB" sz="800" noProof="0" dirty="0">
                        <a:latin typeface="+mn-lt"/>
                        <a:hlinkClick r:id="rId41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+mn-lt"/>
                          <a:hlinkClick r:id="rId42"/>
                        </a:rPr>
                        <a:t>Analog electronics</a:t>
                      </a:r>
                      <a:endParaRPr lang="en-GB" sz="800" noProof="0" dirty="0">
                        <a:latin typeface="+mn-lt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+mn-lt"/>
                          <a:hlinkClick r:id="rId43"/>
                        </a:rPr>
                        <a:t>An introduction to electronics</a:t>
                      </a:r>
                      <a:endParaRPr lang="en-GB" sz="800" noProof="0" dirty="0">
                        <a:latin typeface="+mn-lt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+mn-lt"/>
                          <a:hlinkClick r:id="rId44"/>
                        </a:rPr>
                        <a:t>Spatial data infrastructure</a:t>
                      </a:r>
                      <a:endParaRPr lang="en-GB" sz="800" noProof="0" dirty="0">
                        <a:latin typeface="+mn-lt"/>
                        <a:hlinkClick r:id="rId45"/>
                      </a:endParaRPr>
                    </a:p>
                  </a:txBody>
                  <a:tcPr marL="38576" marR="3857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35" name="Imagen 18" descr="12790024624_9009a91f56_q"/>
          <p:cNvPicPr>
            <a:picLocks noChangeAspect="1" noChangeArrowheads="1"/>
          </p:cNvPicPr>
          <p:nvPr/>
        </p:nvPicPr>
        <p:blipFill rotWithShape="1"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5" b="8842"/>
          <a:stretch/>
        </p:blipFill>
        <p:spPr bwMode="auto">
          <a:xfrm>
            <a:off x="580997" y="6278452"/>
            <a:ext cx="941050" cy="80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588" y="49114"/>
            <a:ext cx="4644206" cy="1008456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448433" y="31668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92D050"/>
                </a:solidFill>
                <a:latin typeface="Corbel" panose="020B0503020204020204" pitchFamily="34" charset="0"/>
              </a:rPr>
              <a:t>Catalogue of undergraduate courses delivered in English by Schools</a:t>
            </a:r>
          </a:p>
        </p:txBody>
      </p:sp>
      <p:pic>
        <p:nvPicPr>
          <p:cNvPr id="19" name="Imagen 15" descr="10419239544_12fc85c2ab_q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83" y="7330623"/>
            <a:ext cx="971364" cy="96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n 19" descr="d:\usuarios\rachel.elliot\AppData\Local\Temp\10287327086_4df99827b6_q.jpg"/>
          <p:cNvPicPr/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97" y="8821819"/>
            <a:ext cx="972000" cy="969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n 20" descr="d:\usuarios\rachel.elliot\AppData\Local\Temp\15018868187_9460228568_q.jpg"/>
          <p:cNvPicPr/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97" y="10083262"/>
            <a:ext cx="972000" cy="969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944136" y="2402351"/>
            <a:ext cx="4719685" cy="2243307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419538" y="1888523"/>
            <a:ext cx="5680542" cy="835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b="1" u="sng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UPM Campuses: Locations</a:t>
            </a:r>
            <a:br>
              <a:rPr lang="es-ES" dirty="0"/>
            </a:b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52"/>
          <a:srcRect l="11949" t="-665" r="7505" b="665"/>
          <a:stretch/>
        </p:blipFill>
        <p:spPr>
          <a:xfrm>
            <a:off x="530373" y="5156103"/>
            <a:ext cx="991674" cy="9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0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-970544" y="5041472"/>
            <a:ext cx="5915025" cy="1685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500" b="1" u="sng" dirty="0">
                <a:latin typeface="Corbel" panose="020B0503020204020204" pitchFamily="34" charset="0"/>
                <a:hlinkClick r:id="rId2"/>
              </a:rPr>
              <a:t>South </a:t>
            </a:r>
          </a:p>
          <a:p>
            <a:pPr algn="ctr"/>
            <a:r>
              <a:rPr lang="en-US" sz="2500" b="1" u="sng" dirty="0">
                <a:latin typeface="Corbel" panose="020B0503020204020204" pitchFamily="34" charset="0"/>
                <a:hlinkClick r:id="rId2"/>
              </a:rPr>
              <a:t>Campus</a:t>
            </a:r>
            <a:br>
              <a:rPr lang="es-ES" sz="2500" dirty="0"/>
            </a:br>
            <a:endParaRPr lang="en-US" sz="25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950228"/>
              </p:ext>
            </p:extLst>
          </p:nvPr>
        </p:nvGraphicFramePr>
        <p:xfrm>
          <a:off x="509566" y="6346615"/>
          <a:ext cx="5976000" cy="5005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384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6502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SCHOOL OF COMPUTER SYSTEMS ENGINEERING (ETS DE INGENIERÍA DE SISTEMAS INFORMÁTICOS)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u="sng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C/ Alan Turing s/n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u="sng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28031 Madrid, Spain</a:t>
                      </a:r>
                      <a:endParaRPr lang="es-ES" sz="700" b="1" u="sng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hlinkClick r:id="rId4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700" b="1" u="sng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hlinkClick r:id="rId4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noProof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5"/>
                        </a:rPr>
                        <a:t>Catalogue of courses delivered in English</a:t>
                      </a: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700" b="0" noProof="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hlinkClick r:id="rId6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7"/>
                        </a:rPr>
                        <a:t>Artificial Intelligence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  <a:hlinkClick r:id="rId8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8"/>
                        </a:rPr>
                        <a:t>Distributed systems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9"/>
                        </a:rPr>
                        <a:t>Information Coding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kern="1200" noProof="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0"/>
                        </a:rPr>
                        <a:t>Quantum</a:t>
                      </a:r>
                      <a:r>
                        <a:rPr lang="en-GB" sz="800" b="0" kern="1200" baseline="0" noProof="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0"/>
                        </a:rPr>
                        <a:t> information</a:t>
                      </a:r>
                      <a:endParaRPr lang="en-GB" sz="800" b="0" kern="1200" noProof="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noProof="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1"/>
                        </a:rPr>
                        <a:t>System administration</a:t>
                      </a:r>
                      <a:endParaRPr lang="en-GB" sz="800" b="0" kern="1200" noProof="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noProof="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2"/>
                        </a:rPr>
                        <a:t>Video game development and artificial intelligence</a:t>
                      </a:r>
                      <a:endParaRPr lang="en-GB" sz="800" b="0" kern="1200" noProof="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3"/>
                        </a:rPr>
                        <a:t>Web development</a:t>
                      </a:r>
                      <a:endParaRPr lang="en-GB" sz="800" b="0" kern="1200" noProof="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Semester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  <a:hlinkClick r:id="rId14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5"/>
                        </a:rPr>
                        <a:t>Concurrent and advanced programming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6"/>
                        </a:rPr>
                        <a:t>Bioinspired algorithms for optimization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7"/>
                        </a:rPr>
                        <a:t>Digital signal processing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8"/>
                        </a:rPr>
                        <a:t>Embedded systems modelling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19"/>
                        </a:rPr>
                        <a:t>Information security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20"/>
                        </a:rPr>
                        <a:t>Mobile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20"/>
                        </a:rPr>
                        <a:t> app development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21"/>
                        </a:rPr>
                        <a:t>Programming language translator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22"/>
                        </a:rPr>
                        <a:t>Software architecture and design</a:t>
                      </a:r>
                      <a:endParaRPr lang="en-GB" sz="800" b="0" kern="120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indent="-108000" algn="l" defTabSz="6858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700" b="0" kern="1200" noProof="0" dirty="0">
                        <a:solidFill>
                          <a:schemeClr val="tx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</a:txBody>
                  <a:tcPr marL="38576" marR="3857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SCHOOL OF TELECOMMUNICATIONS AND SYSTEMS ENGINEERING (ETS DE INGENIERIA Y SISTEMAS DE TELECOMUNICACIÓN)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u="sng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23"/>
                        </a:rPr>
                        <a:t>C/ Nikola Tesla s/n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3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u="sng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23"/>
                        </a:rPr>
                        <a:t>28031 Madrid, Spain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noProof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24"/>
                        </a:rPr>
                        <a:t>Catalogue of courses delivered in English</a:t>
                      </a: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25"/>
                        </a:rPr>
                        <a:t>Introduction to machine learning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noProof="0" dirty="0">
                          <a:latin typeface="Corbel" panose="020B0503020204020204" pitchFamily="34" charset="0"/>
                          <a:hlinkClick r:id="rId26"/>
                        </a:rPr>
                        <a:t>Mobile communications </a:t>
                      </a:r>
                      <a:endParaRPr lang="en-GB" sz="800" baseline="0" noProof="0" dirty="0">
                        <a:latin typeface="Corbel" panose="020B0503020204020204" pitchFamily="34" charset="0"/>
                        <a:hlinkClick r:id="rId27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Semester</a:t>
                      </a: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indent="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28"/>
                        </a:rPr>
                        <a:t>Dynamical systems</a:t>
                      </a:r>
                      <a:endParaRPr lang="en-GB" sz="800" noProof="0" dirty="0">
                        <a:latin typeface="Corbel" panose="020B0503020204020204" pitchFamily="34" charset="0"/>
                        <a:hlinkClick r:id="rId29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30"/>
                        </a:rPr>
                        <a:t>Embedded system design with Raspberry Pi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31"/>
                        </a:rPr>
                        <a:t>Introduction to artificial intelligence in the cloud</a:t>
                      </a:r>
                      <a:endParaRPr lang="en-GB" sz="800" kern="1200" noProof="0" dirty="0">
                        <a:solidFill>
                          <a:schemeClr val="dk1"/>
                        </a:solidFill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kern="1200" noProof="0" dirty="0">
                          <a:solidFill>
                            <a:schemeClr val="dk1"/>
                          </a:solidFill>
                          <a:latin typeface="Corbel" panose="020B0503020204020204" pitchFamily="34" charset="0"/>
                          <a:ea typeface="+mn-ea"/>
                          <a:cs typeface="+mn-cs"/>
                          <a:hlinkClick r:id="rId32"/>
                        </a:rPr>
                        <a:t>Women in science </a:t>
                      </a:r>
                      <a:r>
                        <a:rPr lang="en-GB" sz="800" noProof="0" dirty="0">
                          <a:latin typeface="Corbel" panose="020B0503020204020204" pitchFamily="34" charset="0"/>
                          <a:hlinkClick r:id="rId32"/>
                        </a:rPr>
                        <a:t>and technology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0" indent="0" defTabSz="6858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s-ES" sz="700" dirty="0"/>
                    </a:p>
                    <a:p>
                      <a:pPr marL="0" indent="0" defTabSz="6858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SCHOOL OF COMPUTER ENGINEERING (ETS DE INGENIEROS INFORMÁTICOS)</a:t>
                      </a: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Campus de </a:t>
                      </a:r>
                      <a:r>
                        <a:rPr lang="es-ES" sz="700" b="1" u="sng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Montegancedo</a:t>
                      </a:r>
                      <a:r>
                        <a:rPr lang="es-E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 s/n</a:t>
                      </a:r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28660 </a:t>
                      </a:r>
                      <a:r>
                        <a:rPr lang="es-ES" sz="700" b="1" u="sng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Boadilla</a:t>
                      </a:r>
                      <a:r>
                        <a:rPr lang="es-E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 del Monte, Madrid, </a:t>
                      </a:r>
                      <a:r>
                        <a:rPr lang="en-US" sz="700" b="1" u="sng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33"/>
                        </a:rPr>
                        <a:t>Spain</a:t>
                      </a:r>
                      <a:endParaRPr lang="es-ES" sz="700" b="1" u="sng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hlinkClick r:id="rId4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700" b="1" u="sng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hlinkClick r:id="rId4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noProof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34"/>
                        </a:rPr>
                        <a:t>Catalogue of courses delivered in English</a:t>
                      </a: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</a:p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35"/>
                        </a:rPr>
                        <a:t>Introduction to biocomputing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36"/>
                        </a:rPr>
                        <a:t>Logic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37"/>
                        </a:rPr>
                        <a:t>Programming I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noProof="0" dirty="0">
                          <a:latin typeface="Corbel" panose="020B0503020204020204" pitchFamily="34" charset="0"/>
                          <a:hlinkClick r:id="rId38"/>
                        </a:rPr>
                        <a:t>Spanish for international students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Semester</a:t>
                      </a: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108000" marR="0" lvl="0" indent="-1080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noProof="0" dirty="0">
                          <a:latin typeface="Corbel" panose="020B0503020204020204" pitchFamily="34" charset="0"/>
                          <a:hlinkClick r:id="rId39"/>
                        </a:rPr>
                        <a:t>Calculus</a:t>
                      </a:r>
                      <a:endParaRPr lang="en-GB" sz="800" baseline="0" noProof="0" dirty="0">
                        <a:latin typeface="Corbel" panose="020B0503020204020204" pitchFamily="34" charset="0"/>
                        <a:hlinkClick r:id="rId4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0"/>
                        </a:rPr>
                        <a:t>Human-computer interaction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1"/>
                        </a:rPr>
                        <a:t>Probabilities an</a:t>
                      </a:r>
                      <a:r>
                        <a:rPr lang="en-GB" sz="800" baseline="0" noProof="0" dirty="0">
                          <a:latin typeface="Corbel" panose="020B0503020204020204" pitchFamily="34" charset="0"/>
                          <a:hlinkClick r:id="rId41"/>
                        </a:rPr>
                        <a:t>d statistics I</a:t>
                      </a:r>
                      <a:endParaRPr lang="en-GB" sz="800" baseline="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2"/>
                        </a:rPr>
                        <a:t>Programming</a:t>
                      </a:r>
                      <a:r>
                        <a:rPr lang="en-GB" sz="800" baseline="0" noProof="0" dirty="0">
                          <a:latin typeface="Corbel" panose="020B0503020204020204" pitchFamily="34" charset="0"/>
                          <a:hlinkClick r:id="rId42"/>
                        </a:rPr>
                        <a:t> II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3"/>
                        </a:rPr>
                        <a:t>Programming project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4"/>
                        </a:rPr>
                        <a:t>Programming scalable systems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5"/>
                        </a:rPr>
                        <a:t>Spanish for international students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  <a:p>
                      <a:pPr marL="108000" indent="-108000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800" noProof="0" dirty="0">
                          <a:latin typeface="Corbel" panose="020B0503020204020204" pitchFamily="34" charset="0"/>
                          <a:hlinkClick r:id="rId46"/>
                        </a:rPr>
                        <a:t>Professional and Academic Spanish</a:t>
                      </a:r>
                      <a:endParaRPr lang="en-GB" sz="800" noProof="0" dirty="0">
                        <a:latin typeface="Corbel" panose="020B0503020204020204" pitchFamily="34" charset="0"/>
                      </a:endParaRPr>
                    </a:p>
                  </a:txBody>
                  <a:tcPr marL="38576" marR="3857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n 4" descr="D:\usuarios\rachel.elliot\Desktop\etsisi.jpg"/>
          <p:cNvPicPr/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53" y="6346615"/>
            <a:ext cx="972000" cy="9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D:\usuarios\rachel.elliot\Desktop\etsist.jpg"/>
          <p:cNvPicPr/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215" y="6367582"/>
            <a:ext cx="972000" cy="9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155" y="49114"/>
            <a:ext cx="4644206" cy="1008456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448433" y="762923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92D050"/>
                </a:solidFill>
                <a:latin typeface="Corbel" panose="020B0503020204020204" pitchFamily="34" charset="0"/>
              </a:rPr>
              <a:t>Undergraduate academic offering in English by Schools</a:t>
            </a:r>
          </a:p>
        </p:txBody>
      </p:sp>
      <p:pic>
        <p:nvPicPr>
          <p:cNvPr id="11" name="Imagen 10" descr="d:\usuarios\rachel.elliot\AppData\Local\Temp\16790322562_32d5f0c14c_q.jpg"/>
          <p:cNvPicPr/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120" y="6392232"/>
            <a:ext cx="972000" cy="9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3510868" y="5295496"/>
            <a:ext cx="4047717" cy="1177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sz="6700" b="1" u="sng" dirty="0" err="1">
                <a:latin typeface="Corbel" panose="020B0503020204020204" pitchFamily="34" charset="0"/>
                <a:hlinkClick r:id="rId51"/>
              </a:rPr>
              <a:t>Montegancedo</a:t>
            </a:r>
            <a:r>
              <a:rPr lang="en-US" sz="6700" b="1" u="sng" dirty="0">
                <a:latin typeface="Corbel" panose="020B0503020204020204" pitchFamily="34" charset="0"/>
                <a:hlinkClick r:id="rId51"/>
              </a:rPr>
              <a:t> </a:t>
            </a:r>
          </a:p>
          <a:p>
            <a:pPr algn="ctr">
              <a:lnSpc>
                <a:spcPct val="110000"/>
              </a:lnSpc>
            </a:pPr>
            <a:r>
              <a:rPr lang="en-US" sz="6700" b="1" u="sng" dirty="0">
                <a:latin typeface="Corbel" panose="020B0503020204020204" pitchFamily="34" charset="0"/>
                <a:hlinkClick r:id="rId51"/>
              </a:rPr>
              <a:t>Campus</a:t>
            </a:r>
            <a:br>
              <a:rPr lang="es-ES" sz="6700" dirty="0"/>
            </a:br>
            <a:br>
              <a:rPr lang="es-ES" dirty="0"/>
            </a:br>
            <a:endParaRPr lang="en-US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296068" y="2449604"/>
            <a:ext cx="5824257" cy="6353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u="sng" dirty="0">
                <a:latin typeface="Corbel" panose="020B0503020204020204" pitchFamily="34" charset="0"/>
                <a:hlinkClick r:id="rId52"/>
              </a:rPr>
              <a:t>City Centre Campus</a:t>
            </a:r>
            <a:br>
              <a:rPr lang="es-ES" sz="2400" dirty="0"/>
            </a:br>
            <a:endParaRPr lang="en-US" sz="2400" dirty="0"/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141800"/>
              </p:ext>
            </p:extLst>
          </p:nvPr>
        </p:nvGraphicFramePr>
        <p:xfrm>
          <a:off x="340877" y="2864034"/>
          <a:ext cx="6176245" cy="227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1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1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226"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700" b="1" dirty="0">
                        <a:latin typeface="Corbel" panose="020B0503020204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700" b="1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700" b="1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SCHOOL OF INDUSTRIAL ENGINEERING AND DESIGN (ETS DE INGENIERÍA Y DISEÑO INDUSTRIAL)</a:t>
                      </a:r>
                      <a:endParaRPr lang="es-ES" sz="700" b="1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700" b="1" u="sng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53"/>
                        </a:rPr>
                        <a:t>C/ Ronda de Valencia, </a:t>
                      </a:r>
                      <a:r>
                        <a:rPr lang="es-ES" sz="700" b="1" u="sng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53"/>
                        </a:rPr>
                        <a:t>3</a:t>
                      </a:r>
                      <a:r>
                        <a:rPr lang="es-ES" sz="700" b="1" u="sng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s-ES" sz="700" b="1" u="sng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700" b="1" u="sng" kern="1200" dirty="0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53"/>
                        </a:rPr>
                        <a:t>28012 Madrid, </a:t>
                      </a:r>
                      <a:r>
                        <a:rPr lang="es-ES" sz="700" b="1" u="sng" kern="1200" dirty="0" err="1">
                          <a:solidFill>
                            <a:schemeClr val="dk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53"/>
                        </a:rPr>
                        <a:t>Spain</a:t>
                      </a:r>
                      <a:endParaRPr lang="es-ES" sz="700" b="1" kern="1200" dirty="0">
                        <a:solidFill>
                          <a:schemeClr val="dk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endParaRPr lang="es-E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54"/>
                        </a:rPr>
                        <a:t>Catalogue of </a:t>
                      </a:r>
                      <a:r>
                        <a:rPr lang="es-ES" sz="700" b="1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54"/>
                        </a:rPr>
                        <a:t>courses</a:t>
                      </a:r>
                      <a:r>
                        <a:rPr lang="es-E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54"/>
                        </a:rPr>
                        <a:t> </a:t>
                      </a:r>
                      <a:r>
                        <a:rPr lang="es-ES" sz="700" b="1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54"/>
                        </a:rPr>
                        <a:t>delivered</a:t>
                      </a:r>
                      <a:r>
                        <a:rPr lang="es-ES" sz="7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hlinkClick r:id="rId54"/>
                        </a:rPr>
                        <a:t> in English</a:t>
                      </a:r>
                      <a:endParaRPr lang="es-ES" sz="7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700" b="1" dirty="0">
                        <a:latin typeface="Corbel" panose="020B0503020204020204" pitchFamily="34" charset="0"/>
                      </a:endParaRPr>
                    </a:p>
                  </a:txBody>
                  <a:tcPr marL="51435" marR="51435" marT="25718" marB="25718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700" b="1" dirty="0">
                        <a:latin typeface="Corbel" panose="020B0503020204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Fall/Autumn Semester</a:t>
                      </a:r>
                    </a:p>
                    <a:p>
                      <a:pPr marL="0" indent="0" algn="ctr" defTabSz="6858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55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56"/>
                        </a:rPr>
                        <a:t>Art, technology and society</a:t>
                      </a:r>
                      <a:endParaRPr lang="en-US" sz="800" dirty="0">
                        <a:latin typeface="Corbel" panose="020B0503020204020204" pitchFamily="34" charset="0"/>
                        <a:hlinkClick r:id="rId57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58"/>
                        </a:rPr>
                        <a:t>Computer-aided manufacturing workshop</a:t>
                      </a:r>
                      <a:endParaRPr lang="en-US" sz="800" dirty="0">
                        <a:latin typeface="Corbel" panose="020B0503020204020204" pitchFamily="34" charset="0"/>
                        <a:hlinkClick r:id="rId57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59"/>
                        </a:rPr>
                        <a:t>Design and selection of materials in 3D printing</a:t>
                      </a:r>
                      <a:endParaRPr lang="en-US" sz="800" dirty="0">
                        <a:latin typeface="Corbel" panose="020B0503020204020204" pitchFamily="34" charset="0"/>
                        <a:hlinkClick r:id="rId57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0"/>
                        </a:rPr>
                        <a:t>Intellectual capital and knowledge management</a:t>
                      </a:r>
                      <a:endParaRPr lang="en-US" sz="800" dirty="0">
                        <a:latin typeface="Corbel" panose="020B0503020204020204" pitchFamily="34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1"/>
                        </a:rPr>
                        <a:t>Introduction to mechatronic systems design</a:t>
                      </a:r>
                      <a:endParaRPr lang="en-US" sz="800" dirty="0">
                        <a:latin typeface="Corbel" panose="020B0503020204020204" pitchFamily="34" charset="0"/>
                        <a:hlinkClick r:id="rId62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3"/>
                        </a:rPr>
                        <a:t>Practical Internet of Things with Raspberry Pi</a:t>
                      </a:r>
                      <a:endParaRPr lang="en-US" sz="800" dirty="0">
                        <a:latin typeface="Corbel" panose="020B0503020204020204" pitchFamily="34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4"/>
                        </a:rPr>
                        <a:t>Spanish language course</a:t>
                      </a:r>
                      <a:endParaRPr lang="en-US" sz="800" dirty="0">
                        <a:latin typeface="Corbel" panose="020B0503020204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800" b="1" dirty="0">
                        <a:latin typeface="+mn-lt"/>
                      </a:endParaRPr>
                    </a:p>
                  </a:txBody>
                  <a:tcPr marL="51435" marR="51435" marT="25718" marB="25718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Spring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700" b="1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Semester</a:t>
                      </a:r>
                      <a:endParaRPr lang="en-GB" sz="700" b="1" noProof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7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  <a:hlinkClick r:id="rId65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6"/>
                        </a:rPr>
                        <a:t>Advanced mathematics in engineering</a:t>
                      </a:r>
                      <a:endParaRPr lang="en-US" sz="800" dirty="0">
                        <a:latin typeface="Corbel" panose="020B0503020204020204" pitchFamily="34" charset="0"/>
                        <a:hlinkClick r:id="rId67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8"/>
                        </a:rPr>
                        <a:t>Design for manufacturing and assembly</a:t>
                      </a:r>
                      <a:endParaRPr lang="en-US" sz="800" dirty="0">
                        <a:latin typeface="Corbel" panose="020B0503020204020204" pitchFamily="34" charset="0"/>
                        <a:hlinkClick r:id="rId67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9"/>
                        </a:rPr>
                        <a:t>Drawing and sketching for designers and engineers</a:t>
                      </a:r>
                      <a:endParaRPr lang="en-US" sz="800" dirty="0">
                        <a:latin typeface="Corbel" panose="020B0503020204020204" pitchFamily="34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70"/>
                        </a:rPr>
                        <a:t>Finite element-based simulation model</a:t>
                      </a:r>
                      <a:endParaRPr lang="en-US" sz="800" dirty="0">
                        <a:latin typeface="Corbel" panose="020B0503020204020204" pitchFamily="34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71"/>
                        </a:rPr>
                        <a:t>Introduction to chaos applied to systems, processes and product design</a:t>
                      </a:r>
                      <a:endParaRPr lang="en-US" sz="800" dirty="0">
                        <a:latin typeface="Corbel" panose="020B0503020204020204" pitchFamily="34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72"/>
                        </a:rPr>
                        <a:t>Introduction to hybrid energy systems</a:t>
                      </a:r>
                      <a:endParaRPr lang="en-US" sz="800" dirty="0">
                        <a:latin typeface="Corbel" panose="020B0503020204020204" pitchFamily="34" charset="0"/>
                        <a:hlinkClick r:id="rId73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74"/>
                        </a:rPr>
                        <a:t>Photovoltaic-powered products</a:t>
                      </a:r>
                      <a:endParaRPr lang="en-US" sz="800" dirty="0">
                        <a:latin typeface="Corbel" panose="020B0503020204020204" pitchFamily="34" charset="0"/>
                        <a:hlinkClick r:id="rId73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64"/>
                        </a:rPr>
                        <a:t>Spanish language course</a:t>
                      </a:r>
                      <a:endParaRPr lang="en-US" sz="800" dirty="0">
                        <a:latin typeface="Corbel" panose="020B0503020204020204" pitchFamily="34" charset="0"/>
                        <a:hlinkClick r:id="rId73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latin typeface="Corbel" panose="020B0503020204020204" pitchFamily="34" charset="0"/>
                          <a:hlinkClick r:id="rId75"/>
                        </a:rPr>
                        <a:t>Water and sustainability</a:t>
                      </a:r>
                      <a:endParaRPr lang="en-US" sz="800" dirty="0">
                        <a:latin typeface="Corbel" panose="020B0503020204020204" pitchFamily="34" charset="0"/>
                        <a:hlinkClick r:id="rId73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6" name="Imagen 15" descr="d:\usuarios\rachel.elliot\Desktop\ETSIDI 150.jpg"/>
          <p:cNvPicPr/>
          <p:nvPr/>
        </p:nvPicPr>
        <p:blipFill>
          <a:blip r:embed="rId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34" y="3428818"/>
            <a:ext cx="972000" cy="9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9815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8289</TotalTime>
  <Words>905</Words>
  <Application>Microsoft Office PowerPoint</Application>
  <PresentationFormat>Panorámica</PresentationFormat>
  <Paragraphs>247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(Cuerpo)</vt:lpstr>
      <vt:lpstr>Calibri Light</vt:lpstr>
      <vt:lpstr>Corbel</vt:lpstr>
      <vt:lpstr>Tema de Office</vt:lpstr>
      <vt:lpstr>Catalogue of undergraduate courses delivered in English by areas</vt:lpstr>
      <vt:lpstr>Moncloa Campus  </vt:lpstr>
      <vt:lpstr>Presentación de PowerPoint</vt:lpstr>
    </vt:vector>
  </TitlesOfParts>
  <Company>Univerisad Politecnica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Rachel Elliott</dc:creator>
  <cp:lastModifiedBy>RACHEL KIM ELLIOTT</cp:lastModifiedBy>
  <cp:revision>362</cp:revision>
  <dcterms:created xsi:type="dcterms:W3CDTF">2020-10-05T09:08:16Z</dcterms:created>
  <dcterms:modified xsi:type="dcterms:W3CDTF">2025-01-23T16:46:56Z</dcterms:modified>
</cp:coreProperties>
</file>